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57" r:id="rId5"/>
    <p:sldId id="271" r:id="rId6"/>
    <p:sldId id="260" r:id="rId7"/>
    <p:sldId id="261" r:id="rId8"/>
    <p:sldId id="262" r:id="rId9"/>
    <p:sldId id="263" r:id="rId10"/>
    <p:sldId id="269" r:id="rId11"/>
    <p:sldId id="264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4E73CE-82B0-4E1C-8429-6D87136A5B3C}" type="doc">
      <dgm:prSet loTypeId="urn:microsoft.com/office/officeart/2005/8/layout/equation1" loCatId="process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9E26CC8B-3DE9-4497-A6E8-F32244A49D0C}">
      <dgm:prSet phldrT="[Tekst]"/>
      <dgm:spPr/>
      <dgm:t>
        <a:bodyPr/>
        <a:lstStyle/>
        <a:p>
          <a:r>
            <a:rPr lang="hr-HR" dirty="0"/>
            <a:t>VFO 21-27</a:t>
          </a:r>
        </a:p>
      </dgm:t>
    </dgm:pt>
    <dgm:pt modelId="{1E2307D0-D7C5-41A2-A871-D887622DD861}" type="parTrans" cxnId="{60EBFF3D-07F5-4BCA-BED0-5CE1015E4160}">
      <dgm:prSet/>
      <dgm:spPr/>
      <dgm:t>
        <a:bodyPr/>
        <a:lstStyle/>
        <a:p>
          <a:endParaRPr lang="hr-HR"/>
        </a:p>
      </dgm:t>
    </dgm:pt>
    <dgm:pt modelId="{8CD708F5-B644-4DCB-8E62-D74050F4C7A4}" type="sibTrans" cxnId="{60EBFF3D-07F5-4BCA-BED0-5CE1015E4160}">
      <dgm:prSet/>
      <dgm:spPr/>
      <dgm:t>
        <a:bodyPr/>
        <a:lstStyle/>
        <a:p>
          <a:endParaRPr lang="hr-HR"/>
        </a:p>
      </dgm:t>
    </dgm:pt>
    <dgm:pt modelId="{1A9A421D-05DD-4D68-A682-06095118613B}">
      <dgm:prSet phldrT="[Tekst]"/>
      <dgm:spPr/>
      <dgm:t>
        <a:bodyPr/>
        <a:lstStyle/>
        <a:p>
          <a:r>
            <a:rPr lang="hr-HR" dirty="0"/>
            <a:t>REGISTAR PROJEKATA</a:t>
          </a:r>
        </a:p>
      </dgm:t>
    </dgm:pt>
    <dgm:pt modelId="{56D9A84F-C02A-482E-B47C-E1698BF0A71A}" type="parTrans" cxnId="{B685B829-4322-4DAD-9950-2C521F60F90E}">
      <dgm:prSet/>
      <dgm:spPr/>
      <dgm:t>
        <a:bodyPr/>
        <a:lstStyle/>
        <a:p>
          <a:endParaRPr lang="hr-HR"/>
        </a:p>
      </dgm:t>
    </dgm:pt>
    <dgm:pt modelId="{13C0F7C8-625F-4A4A-BDB9-27D2C0D06FDE}" type="sibTrans" cxnId="{B685B829-4322-4DAD-9950-2C521F60F90E}">
      <dgm:prSet/>
      <dgm:spPr/>
      <dgm:t>
        <a:bodyPr/>
        <a:lstStyle/>
        <a:p>
          <a:endParaRPr lang="hr-HR"/>
        </a:p>
      </dgm:t>
    </dgm:pt>
    <dgm:pt modelId="{EDF23B88-AA50-4928-9E2E-0EFD505A00F8}">
      <dgm:prSet phldrT="[Tekst]"/>
      <dgm:spPr/>
      <dgm:t>
        <a:bodyPr/>
        <a:lstStyle/>
        <a:p>
          <a:r>
            <a:rPr lang="hr-HR" dirty="0"/>
            <a:t>OPERATIVNI PROGRAMI</a:t>
          </a:r>
        </a:p>
      </dgm:t>
    </dgm:pt>
    <dgm:pt modelId="{DE266821-E396-4408-8B3E-630AE62D0FFD}" type="parTrans" cxnId="{3C6B3C3C-40B9-4A9C-812F-28F072AFEE29}">
      <dgm:prSet/>
      <dgm:spPr/>
      <dgm:t>
        <a:bodyPr/>
        <a:lstStyle/>
        <a:p>
          <a:endParaRPr lang="hr-HR"/>
        </a:p>
      </dgm:t>
    </dgm:pt>
    <dgm:pt modelId="{25B6F772-2940-413F-BC28-03C966938915}" type="sibTrans" cxnId="{3C6B3C3C-40B9-4A9C-812F-28F072AFEE29}">
      <dgm:prSet/>
      <dgm:spPr/>
      <dgm:t>
        <a:bodyPr/>
        <a:lstStyle/>
        <a:p>
          <a:endParaRPr lang="hr-HR"/>
        </a:p>
      </dgm:t>
    </dgm:pt>
    <dgm:pt modelId="{0B7EB0FE-42BC-49FD-8CDF-C18EA65904DC}" type="pres">
      <dgm:prSet presAssocID="{BF4E73CE-82B0-4E1C-8429-6D87136A5B3C}" presName="linearFlow" presStyleCnt="0">
        <dgm:presLayoutVars>
          <dgm:dir/>
          <dgm:resizeHandles val="exact"/>
        </dgm:presLayoutVars>
      </dgm:prSet>
      <dgm:spPr/>
    </dgm:pt>
    <dgm:pt modelId="{5A3820AF-9785-4C1A-BEEB-15E1B4F674A3}" type="pres">
      <dgm:prSet presAssocID="{9E26CC8B-3DE9-4497-A6E8-F32244A49D0C}" presName="node" presStyleLbl="node1" presStyleIdx="0" presStyleCnt="3">
        <dgm:presLayoutVars>
          <dgm:bulletEnabled val="1"/>
        </dgm:presLayoutVars>
      </dgm:prSet>
      <dgm:spPr/>
    </dgm:pt>
    <dgm:pt modelId="{5EDBB4C0-3244-472E-9EA5-EF4363ED80EE}" type="pres">
      <dgm:prSet presAssocID="{8CD708F5-B644-4DCB-8E62-D74050F4C7A4}" presName="spacerL" presStyleCnt="0"/>
      <dgm:spPr/>
    </dgm:pt>
    <dgm:pt modelId="{A1C7C2AF-3D1B-400B-A830-B4FD6067BBFB}" type="pres">
      <dgm:prSet presAssocID="{8CD708F5-B644-4DCB-8E62-D74050F4C7A4}" presName="sibTrans" presStyleLbl="sibTrans2D1" presStyleIdx="0" presStyleCnt="2"/>
      <dgm:spPr/>
    </dgm:pt>
    <dgm:pt modelId="{875AF64F-8100-46E6-84B6-EB357B6A9C01}" type="pres">
      <dgm:prSet presAssocID="{8CD708F5-B644-4DCB-8E62-D74050F4C7A4}" presName="spacerR" presStyleCnt="0"/>
      <dgm:spPr/>
    </dgm:pt>
    <dgm:pt modelId="{F8D8F1FE-0284-448E-825A-D4421695F2EA}" type="pres">
      <dgm:prSet presAssocID="{1A9A421D-05DD-4D68-A682-06095118613B}" presName="node" presStyleLbl="node1" presStyleIdx="1" presStyleCnt="3">
        <dgm:presLayoutVars>
          <dgm:bulletEnabled val="1"/>
        </dgm:presLayoutVars>
      </dgm:prSet>
      <dgm:spPr/>
    </dgm:pt>
    <dgm:pt modelId="{18D2C79B-A99D-4860-9756-0D171B8975FF}" type="pres">
      <dgm:prSet presAssocID="{13C0F7C8-625F-4A4A-BDB9-27D2C0D06FDE}" presName="spacerL" presStyleCnt="0"/>
      <dgm:spPr/>
    </dgm:pt>
    <dgm:pt modelId="{935C2BA4-6033-45A4-AD42-FD5B9F68F0ED}" type="pres">
      <dgm:prSet presAssocID="{13C0F7C8-625F-4A4A-BDB9-27D2C0D06FDE}" presName="sibTrans" presStyleLbl="sibTrans2D1" presStyleIdx="1" presStyleCnt="2"/>
      <dgm:spPr/>
    </dgm:pt>
    <dgm:pt modelId="{727E334F-D2F3-4027-BAFD-3D35CAEB64CD}" type="pres">
      <dgm:prSet presAssocID="{13C0F7C8-625F-4A4A-BDB9-27D2C0D06FDE}" presName="spacerR" presStyleCnt="0"/>
      <dgm:spPr/>
    </dgm:pt>
    <dgm:pt modelId="{9D6E0E03-8470-45FF-859D-BE3F96258443}" type="pres">
      <dgm:prSet presAssocID="{EDF23B88-AA50-4928-9E2E-0EFD505A00F8}" presName="node" presStyleLbl="node1" presStyleIdx="2" presStyleCnt="3" custLinFactNeighborX="-71713" custLinFactNeighborY="6405">
        <dgm:presLayoutVars>
          <dgm:bulletEnabled val="1"/>
        </dgm:presLayoutVars>
      </dgm:prSet>
      <dgm:spPr/>
    </dgm:pt>
  </dgm:ptLst>
  <dgm:cxnLst>
    <dgm:cxn modelId="{6FC33807-26B7-4E46-8F1C-076DADFAAD2D}" type="presOf" srcId="{BF4E73CE-82B0-4E1C-8429-6D87136A5B3C}" destId="{0B7EB0FE-42BC-49FD-8CDF-C18EA65904DC}" srcOrd="0" destOrd="0" presId="urn:microsoft.com/office/officeart/2005/8/layout/equation1"/>
    <dgm:cxn modelId="{B685B829-4322-4DAD-9950-2C521F60F90E}" srcId="{BF4E73CE-82B0-4E1C-8429-6D87136A5B3C}" destId="{1A9A421D-05DD-4D68-A682-06095118613B}" srcOrd="1" destOrd="0" parTransId="{56D9A84F-C02A-482E-B47C-E1698BF0A71A}" sibTransId="{13C0F7C8-625F-4A4A-BDB9-27D2C0D06FDE}"/>
    <dgm:cxn modelId="{9658A630-BC3D-424C-85B6-74A9E098FA58}" type="presOf" srcId="{13C0F7C8-625F-4A4A-BDB9-27D2C0D06FDE}" destId="{935C2BA4-6033-45A4-AD42-FD5B9F68F0ED}" srcOrd="0" destOrd="0" presId="urn:microsoft.com/office/officeart/2005/8/layout/equation1"/>
    <dgm:cxn modelId="{3C6B3C3C-40B9-4A9C-812F-28F072AFEE29}" srcId="{BF4E73CE-82B0-4E1C-8429-6D87136A5B3C}" destId="{EDF23B88-AA50-4928-9E2E-0EFD505A00F8}" srcOrd="2" destOrd="0" parTransId="{DE266821-E396-4408-8B3E-630AE62D0FFD}" sibTransId="{25B6F772-2940-413F-BC28-03C966938915}"/>
    <dgm:cxn modelId="{2CE82D3D-D7CF-4637-8D5D-710D45499469}" type="presOf" srcId="{1A9A421D-05DD-4D68-A682-06095118613B}" destId="{F8D8F1FE-0284-448E-825A-D4421695F2EA}" srcOrd="0" destOrd="0" presId="urn:microsoft.com/office/officeart/2005/8/layout/equation1"/>
    <dgm:cxn modelId="{60EBFF3D-07F5-4BCA-BED0-5CE1015E4160}" srcId="{BF4E73CE-82B0-4E1C-8429-6D87136A5B3C}" destId="{9E26CC8B-3DE9-4497-A6E8-F32244A49D0C}" srcOrd="0" destOrd="0" parTransId="{1E2307D0-D7C5-41A2-A871-D887622DD861}" sibTransId="{8CD708F5-B644-4DCB-8E62-D74050F4C7A4}"/>
    <dgm:cxn modelId="{E6B75D45-A4C8-4D81-8127-64BBC532A034}" type="presOf" srcId="{8CD708F5-B644-4DCB-8E62-D74050F4C7A4}" destId="{A1C7C2AF-3D1B-400B-A830-B4FD6067BBFB}" srcOrd="0" destOrd="0" presId="urn:microsoft.com/office/officeart/2005/8/layout/equation1"/>
    <dgm:cxn modelId="{A5E3775A-78D8-4785-96E4-512C297BF75C}" type="presOf" srcId="{9E26CC8B-3DE9-4497-A6E8-F32244A49D0C}" destId="{5A3820AF-9785-4C1A-BEEB-15E1B4F674A3}" srcOrd="0" destOrd="0" presId="urn:microsoft.com/office/officeart/2005/8/layout/equation1"/>
    <dgm:cxn modelId="{EC4BEC88-AA7F-45D3-8194-E39A0B217191}" type="presOf" srcId="{EDF23B88-AA50-4928-9E2E-0EFD505A00F8}" destId="{9D6E0E03-8470-45FF-859D-BE3F96258443}" srcOrd="0" destOrd="0" presId="urn:microsoft.com/office/officeart/2005/8/layout/equation1"/>
    <dgm:cxn modelId="{35F04682-BB13-4140-9E86-9F774AFBB42C}" type="presParOf" srcId="{0B7EB0FE-42BC-49FD-8CDF-C18EA65904DC}" destId="{5A3820AF-9785-4C1A-BEEB-15E1B4F674A3}" srcOrd="0" destOrd="0" presId="urn:microsoft.com/office/officeart/2005/8/layout/equation1"/>
    <dgm:cxn modelId="{0A3F0199-0480-4CFA-B06E-AF2EFF6336BF}" type="presParOf" srcId="{0B7EB0FE-42BC-49FD-8CDF-C18EA65904DC}" destId="{5EDBB4C0-3244-472E-9EA5-EF4363ED80EE}" srcOrd="1" destOrd="0" presId="urn:microsoft.com/office/officeart/2005/8/layout/equation1"/>
    <dgm:cxn modelId="{855547C6-FDA2-459C-9D5B-4AF428D9A07C}" type="presParOf" srcId="{0B7EB0FE-42BC-49FD-8CDF-C18EA65904DC}" destId="{A1C7C2AF-3D1B-400B-A830-B4FD6067BBFB}" srcOrd="2" destOrd="0" presId="urn:microsoft.com/office/officeart/2005/8/layout/equation1"/>
    <dgm:cxn modelId="{5DE4BD61-393D-4404-9BA0-1F0A3AF7F01E}" type="presParOf" srcId="{0B7EB0FE-42BC-49FD-8CDF-C18EA65904DC}" destId="{875AF64F-8100-46E6-84B6-EB357B6A9C01}" srcOrd="3" destOrd="0" presId="urn:microsoft.com/office/officeart/2005/8/layout/equation1"/>
    <dgm:cxn modelId="{D28BED19-6816-4BBF-AE8A-47C851D81D22}" type="presParOf" srcId="{0B7EB0FE-42BC-49FD-8CDF-C18EA65904DC}" destId="{F8D8F1FE-0284-448E-825A-D4421695F2EA}" srcOrd="4" destOrd="0" presId="urn:microsoft.com/office/officeart/2005/8/layout/equation1"/>
    <dgm:cxn modelId="{CA667EB3-4755-4B05-8233-452C5F53FD20}" type="presParOf" srcId="{0B7EB0FE-42BC-49FD-8CDF-C18EA65904DC}" destId="{18D2C79B-A99D-4860-9756-0D171B8975FF}" srcOrd="5" destOrd="0" presId="urn:microsoft.com/office/officeart/2005/8/layout/equation1"/>
    <dgm:cxn modelId="{64D2F807-8C2D-4133-BF62-18BD26AF1506}" type="presParOf" srcId="{0B7EB0FE-42BC-49FD-8CDF-C18EA65904DC}" destId="{935C2BA4-6033-45A4-AD42-FD5B9F68F0ED}" srcOrd="6" destOrd="0" presId="urn:microsoft.com/office/officeart/2005/8/layout/equation1"/>
    <dgm:cxn modelId="{1C8E2D0B-D84D-4B2F-8166-62E246BD5D7F}" type="presParOf" srcId="{0B7EB0FE-42BC-49FD-8CDF-C18EA65904DC}" destId="{727E334F-D2F3-4027-BAFD-3D35CAEB64CD}" srcOrd="7" destOrd="0" presId="urn:microsoft.com/office/officeart/2005/8/layout/equation1"/>
    <dgm:cxn modelId="{14D60DE6-04FA-4F48-B8FB-8D3D3F2AFECB}" type="presParOf" srcId="{0B7EB0FE-42BC-49FD-8CDF-C18EA65904DC}" destId="{9D6E0E03-8470-45FF-859D-BE3F96258443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820AF-9785-4C1A-BEEB-15E1B4F674A3}">
      <dsp:nvSpPr>
        <dsp:cNvPr id="0" name=""/>
        <dsp:cNvSpPr/>
      </dsp:nvSpPr>
      <dsp:spPr>
        <a:xfrm>
          <a:off x="1180" y="1255437"/>
          <a:ext cx="1565114" cy="15651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 dirty="0"/>
            <a:t>VFO 21-27</a:t>
          </a:r>
        </a:p>
      </dsp:txBody>
      <dsp:txXfrm>
        <a:off x="230386" y="1484643"/>
        <a:ext cx="1106702" cy="1106702"/>
      </dsp:txXfrm>
    </dsp:sp>
    <dsp:sp modelId="{A1C7C2AF-3D1B-400B-A830-B4FD6067BBFB}">
      <dsp:nvSpPr>
        <dsp:cNvPr id="0" name=""/>
        <dsp:cNvSpPr/>
      </dsp:nvSpPr>
      <dsp:spPr>
        <a:xfrm>
          <a:off x="1693382" y="1584111"/>
          <a:ext cx="907766" cy="907766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400" kern="1200"/>
        </a:p>
      </dsp:txBody>
      <dsp:txXfrm>
        <a:off x="1813706" y="1931241"/>
        <a:ext cx="667118" cy="213506"/>
      </dsp:txXfrm>
    </dsp:sp>
    <dsp:sp modelId="{F8D8F1FE-0284-448E-825A-D4421695F2EA}">
      <dsp:nvSpPr>
        <dsp:cNvPr id="0" name=""/>
        <dsp:cNvSpPr/>
      </dsp:nvSpPr>
      <dsp:spPr>
        <a:xfrm>
          <a:off x="2728236" y="1255437"/>
          <a:ext cx="1565114" cy="1565114"/>
        </a:xfrm>
        <a:prstGeom prst="ellips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 dirty="0"/>
            <a:t>REGISTAR PROJEKATA</a:t>
          </a:r>
        </a:p>
      </dsp:txBody>
      <dsp:txXfrm>
        <a:off x="2957442" y="1484643"/>
        <a:ext cx="1106702" cy="1106702"/>
      </dsp:txXfrm>
    </dsp:sp>
    <dsp:sp modelId="{935C2BA4-6033-45A4-AD42-FD5B9F68F0ED}">
      <dsp:nvSpPr>
        <dsp:cNvPr id="0" name=""/>
        <dsp:cNvSpPr/>
      </dsp:nvSpPr>
      <dsp:spPr>
        <a:xfrm>
          <a:off x="4420438" y="1584111"/>
          <a:ext cx="907766" cy="907766"/>
        </a:xfrm>
        <a:prstGeom prst="mathEqual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400" kern="1200"/>
        </a:p>
      </dsp:txBody>
      <dsp:txXfrm>
        <a:off x="4540762" y="1771111"/>
        <a:ext cx="667118" cy="533766"/>
      </dsp:txXfrm>
    </dsp:sp>
    <dsp:sp modelId="{9D6E0E03-8470-45FF-859D-BE3F96258443}">
      <dsp:nvSpPr>
        <dsp:cNvPr id="0" name=""/>
        <dsp:cNvSpPr/>
      </dsp:nvSpPr>
      <dsp:spPr>
        <a:xfrm>
          <a:off x="5364153" y="1355683"/>
          <a:ext cx="1565114" cy="1565114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 dirty="0"/>
            <a:t>OPERATIVNI PROGRAMI</a:t>
          </a:r>
        </a:p>
      </dsp:txBody>
      <dsp:txXfrm>
        <a:off x="5593359" y="1584889"/>
        <a:ext cx="1106702" cy="1106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36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434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644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75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413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439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83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1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7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015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91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72D8-84A0-4613-9EA2-A0BB14827545}" type="datetimeFigureOut">
              <a:rPr lang="hr-HR" smtClean="0"/>
              <a:t>13.11.2020.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559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mailto:razvojna.agencija@zagreb.h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grazvoj.hr/" TargetMode="Externa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6.gif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0B79D9-824B-4CC9-97C2-F188D3CAD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8904" y="5246857"/>
            <a:ext cx="5478946" cy="1395468"/>
          </a:xfrm>
        </p:spPr>
        <p:txBody>
          <a:bodyPr>
            <a:noAutofit/>
          </a:bodyPr>
          <a:lstStyle/>
          <a:p>
            <a:r>
              <a:rPr lang="hr-H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SREDIŠNJI ELEKTRONIČKI REGISTAR RAZVOJNIH PROJEKATA 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3AB37F0F-334A-4B68-9653-5F9169668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26599"/>
            <a:ext cx="4000717" cy="139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6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6" y="960540"/>
            <a:ext cx="8543925" cy="1068390"/>
          </a:xfrm>
        </p:spPr>
        <p:txBody>
          <a:bodyPr>
            <a:normAutofit/>
          </a:bodyPr>
          <a:lstStyle/>
          <a:p>
            <a:pPr algn="ctr"/>
            <a:r>
              <a:rPr lang="hr-HR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Sustav za strateško planiranje i upravljanje razvojem RH (SPUR)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E01651E-AF10-4685-BB7C-98B71762209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03" y="6235700"/>
            <a:ext cx="1866900" cy="662305"/>
          </a:xfrm>
          <a:prstGeom prst="rect">
            <a:avLst/>
          </a:prstGeom>
        </p:spPr>
      </p:pic>
      <p:pic>
        <p:nvPicPr>
          <p:cNvPr id="6" name="Slika 1">
            <a:extLst>
              <a:ext uri="{FF2B5EF4-FFF2-40B4-BE49-F238E27FC236}">
                <a16:creationId xmlns:a16="http://schemas.microsoft.com/office/drawing/2014/main" id="{C75AED79-9B6F-42C6-B628-75BE3E43BF0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6" y="6195695"/>
            <a:ext cx="1297305" cy="662305"/>
          </a:xfrm>
          <a:prstGeom prst="rect">
            <a:avLst/>
          </a:prstGeom>
        </p:spPr>
      </p:pic>
      <p:pic>
        <p:nvPicPr>
          <p:cNvPr id="7" name="Slika 2">
            <a:extLst>
              <a:ext uri="{FF2B5EF4-FFF2-40B4-BE49-F238E27FC236}">
                <a16:creationId xmlns:a16="http://schemas.microsoft.com/office/drawing/2014/main" id="{573CE0FD-2DF0-4CF2-89E1-6955D29E45B0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986" y="6195695"/>
            <a:ext cx="2183802" cy="630517"/>
          </a:xfrm>
          <a:prstGeom prst="rect">
            <a:avLst/>
          </a:prstGeom>
        </p:spPr>
      </p:pic>
      <p:pic>
        <p:nvPicPr>
          <p:cNvPr id="9" name="Rezervirano mjesto sadržaja 8">
            <a:extLst>
              <a:ext uri="{FF2B5EF4-FFF2-40B4-BE49-F238E27FC236}">
                <a16:creationId xmlns:a16="http://schemas.microsoft.com/office/drawing/2014/main" id="{BFA8B57B-C5E6-4950-9B91-3093BFCE0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1757265" y="2220647"/>
            <a:ext cx="6391469" cy="367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69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763" y="1865517"/>
            <a:ext cx="8543925" cy="3729940"/>
          </a:xfrm>
        </p:spPr>
        <p:txBody>
          <a:bodyPr>
            <a:noAutofit/>
          </a:bodyPr>
          <a:lstStyle/>
          <a:p>
            <a:pPr algn="ctr"/>
            <a:br>
              <a:rPr lang="hr-HR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3">
            <a:extLst>
              <a:ext uri="{FF2B5EF4-FFF2-40B4-BE49-F238E27FC236}">
                <a16:creationId xmlns:a16="http://schemas.microsoft.com/office/drawing/2014/main" id="{02854B69-3717-4293-B45C-7CB04AF7EA9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4" name="Slika 1">
            <a:extLst>
              <a:ext uri="{FF2B5EF4-FFF2-40B4-BE49-F238E27FC236}">
                <a16:creationId xmlns:a16="http://schemas.microsoft.com/office/drawing/2014/main" id="{E57ED35F-65B4-415C-B24B-62A7C889EA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5" name="Slika 2">
            <a:extLst>
              <a:ext uri="{FF2B5EF4-FFF2-40B4-BE49-F238E27FC236}">
                <a16:creationId xmlns:a16="http://schemas.microsoft.com/office/drawing/2014/main" id="{020F58D8-6071-4866-B7AF-BF94CAFE1E84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6" name="Pravokutnik 5">
            <a:extLst>
              <a:ext uri="{FF2B5EF4-FFF2-40B4-BE49-F238E27FC236}">
                <a16:creationId xmlns:a16="http://schemas.microsoft.com/office/drawing/2014/main" id="{5CFE3CFC-151A-4964-BF86-D9B643B0EFBE}"/>
              </a:ext>
            </a:extLst>
          </p:cNvPr>
          <p:cNvSpPr/>
          <p:nvPr/>
        </p:nvSpPr>
        <p:spPr>
          <a:xfrm>
            <a:off x="575564" y="1454433"/>
            <a:ext cx="8859124" cy="3810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Zahvaljujemo na pažnji!</a:t>
            </a:r>
          </a:p>
          <a:p>
            <a:pPr algn="ctr">
              <a:lnSpc>
                <a:spcPct val="250000"/>
              </a:lnSpc>
            </a:pPr>
            <a:r>
              <a:rPr lang="hr-H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www.zgrazvoj.hr</a:t>
            </a:r>
            <a:endParaRPr lang="hr-H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50000"/>
              </a:lnSpc>
            </a:pPr>
            <a:endParaRPr lang="hr-H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r-H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Prilaz Ivana Visina 1-3 / 10 000 Zagreb, Hrvatska</a:t>
            </a:r>
          </a:p>
          <a:p>
            <a:pPr algn="ctr">
              <a:lnSpc>
                <a:spcPct val="150000"/>
              </a:lnSpc>
            </a:pPr>
            <a:r>
              <a:rPr lang="hr-H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+385 1 460 3482</a:t>
            </a:r>
          </a:p>
          <a:p>
            <a:pPr algn="ctr">
              <a:lnSpc>
                <a:spcPct val="250000"/>
              </a:lnSpc>
            </a:pPr>
            <a:r>
              <a:rPr lang="hr-H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razvojna.agencija@zagreb.hr</a:t>
            </a:r>
            <a:r>
              <a:rPr lang="hr-H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266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6" y="873970"/>
            <a:ext cx="8543925" cy="1068390"/>
          </a:xfrm>
        </p:spPr>
        <p:txBody>
          <a:bodyPr>
            <a:normAutofit/>
          </a:bodyPr>
          <a:lstStyle/>
          <a:p>
            <a:pPr algn="ctr"/>
            <a:r>
              <a:rPr lang="hr-HR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Sustav za strateško planiranje i upravljanje razvojem RH (SPUR)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E01651E-AF10-4685-BB7C-98B71762209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03" y="6235700"/>
            <a:ext cx="1866900" cy="662305"/>
          </a:xfrm>
          <a:prstGeom prst="rect">
            <a:avLst/>
          </a:prstGeom>
        </p:spPr>
      </p:pic>
      <p:pic>
        <p:nvPicPr>
          <p:cNvPr id="6" name="Slika 1">
            <a:extLst>
              <a:ext uri="{FF2B5EF4-FFF2-40B4-BE49-F238E27FC236}">
                <a16:creationId xmlns:a16="http://schemas.microsoft.com/office/drawing/2014/main" id="{C75AED79-9B6F-42C6-B628-75BE3E43BF0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6" y="6195695"/>
            <a:ext cx="1297305" cy="662305"/>
          </a:xfrm>
          <a:prstGeom prst="rect">
            <a:avLst/>
          </a:prstGeom>
        </p:spPr>
      </p:pic>
      <p:pic>
        <p:nvPicPr>
          <p:cNvPr id="7" name="Slika 2">
            <a:extLst>
              <a:ext uri="{FF2B5EF4-FFF2-40B4-BE49-F238E27FC236}">
                <a16:creationId xmlns:a16="http://schemas.microsoft.com/office/drawing/2014/main" id="{573CE0FD-2DF0-4CF2-89E1-6955D29E45B0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986" y="6195695"/>
            <a:ext cx="2183802" cy="630517"/>
          </a:xfrm>
          <a:prstGeom prst="rect">
            <a:avLst/>
          </a:prstGeom>
        </p:spPr>
      </p:pic>
      <p:pic>
        <p:nvPicPr>
          <p:cNvPr id="9" name="Rezervirano mjesto sadržaja 8">
            <a:extLst>
              <a:ext uri="{FF2B5EF4-FFF2-40B4-BE49-F238E27FC236}">
                <a16:creationId xmlns:a16="http://schemas.microsoft.com/office/drawing/2014/main" id="{6D57783C-2060-4B19-9B96-945736648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681037" y="2019478"/>
            <a:ext cx="8543925" cy="388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3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483" y="929080"/>
            <a:ext cx="8543925" cy="1501630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r>
              <a:rPr lang="hr-HR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Središnji elektronički registar razvojnih projekata  </a:t>
            </a: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br>
              <a:rPr lang="hr-HR" sz="3200" b="1" dirty="0"/>
            </a:b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F45556-6CFD-48B7-AF89-2BED2FAD9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483" y="3171039"/>
            <a:ext cx="8543925" cy="1862356"/>
          </a:xfrm>
        </p:spPr>
        <p:txBody>
          <a:bodyPr>
            <a:normAutofit/>
          </a:bodyPr>
          <a:lstStyle/>
          <a:p>
            <a:pPr fontAlgn="base"/>
            <a:r>
              <a:rPr lang="hr-HR" sz="2000" dirty="0"/>
              <a:t>Središnji elektronički registar razvojnih projekata</a:t>
            </a:r>
            <a:r>
              <a:rPr lang="hr-HR" sz="2000" i="1" dirty="0"/>
              <a:t> </a:t>
            </a:r>
            <a:r>
              <a:rPr lang="hr-HR" sz="2000" dirty="0"/>
              <a:t>je </a:t>
            </a:r>
            <a:r>
              <a:rPr lang="hr-HR" sz="2000" b="1" dirty="0"/>
              <a:t>informacijska baza razvojnih projekata</a:t>
            </a:r>
            <a:r>
              <a:rPr lang="hr-HR" sz="2000" dirty="0"/>
              <a:t> sa svim pripadajućim podacima o razvojnim projektima koji su u pripremi od strane javnih tijela</a:t>
            </a:r>
          </a:p>
          <a:p>
            <a:pPr fontAlgn="base"/>
            <a:r>
              <a:rPr lang="hr-HR" sz="2000" dirty="0"/>
              <a:t>Registar projekata </a:t>
            </a:r>
            <a:r>
              <a:rPr lang="hr-HR" sz="2000" b="1" dirty="0"/>
              <a:t>ustrojava i vodi Koordinacijsko tijelo </a:t>
            </a:r>
            <a:r>
              <a:rPr lang="hr-HR" sz="2000" dirty="0"/>
              <a:t>(Ministarstvo regionalnog razvoja i fondova Europske unije)</a:t>
            </a:r>
          </a:p>
          <a:p>
            <a:pPr marL="0" indent="0" fontAlgn="base">
              <a:buNone/>
            </a:pPr>
            <a:endParaRPr lang="hr-HR" sz="2000" dirty="0"/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46D6D9B-1BA4-45AF-8C86-F25A34DF111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5" name="Slika 1">
            <a:extLst>
              <a:ext uri="{FF2B5EF4-FFF2-40B4-BE49-F238E27FC236}">
                <a16:creationId xmlns:a16="http://schemas.microsoft.com/office/drawing/2014/main" id="{2DC474B0-C3D3-4E83-B838-1904E2836A3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6" name="Slika 2">
            <a:extLst>
              <a:ext uri="{FF2B5EF4-FFF2-40B4-BE49-F238E27FC236}">
                <a16:creationId xmlns:a16="http://schemas.microsoft.com/office/drawing/2014/main" id="{AB17A2A7-981D-4222-AEF7-1CD616A365A9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4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00" y="1336655"/>
            <a:ext cx="8543925" cy="832563"/>
          </a:xfrm>
        </p:spPr>
        <p:txBody>
          <a:bodyPr>
            <a:noAutofit/>
          </a:bodyPr>
          <a:lstStyle/>
          <a:p>
            <a:pPr algn="ctr"/>
            <a:r>
              <a:rPr lang="hr-HR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Središnji elektronički registar razvojnih projekata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F45556-6CFD-48B7-AF89-2BED2FAD9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500" y="2961313"/>
            <a:ext cx="8543925" cy="2641871"/>
          </a:xfrm>
        </p:spPr>
        <p:txBody>
          <a:bodyPr>
            <a:normAutofit lnSpcReduction="10000"/>
          </a:bodyPr>
          <a:lstStyle/>
          <a:p>
            <a:pPr fontAlgn="base"/>
            <a:r>
              <a:rPr lang="hr-HR" sz="2000" dirty="0"/>
              <a:t>Registar projekata ustrojava se </a:t>
            </a:r>
            <a:r>
              <a:rPr lang="hr-HR" sz="2000" b="1" dirty="0"/>
              <a:t>radi učinkovitog planiranja provedbe i postizanja vizije razvoja, strateških i posebnih ciljeva </a:t>
            </a:r>
            <a:r>
              <a:rPr lang="hr-HR" sz="2000" dirty="0"/>
              <a:t>definiranih u okviru akata strateškog planiranja, s ciljem evidentiranja i praćenja pripreme razvojnih projekata koji su u različitim fazama pripreme od strane javnih tijela</a:t>
            </a:r>
          </a:p>
          <a:p>
            <a:pPr marL="0" indent="0" fontAlgn="base">
              <a:buNone/>
            </a:pPr>
            <a:endParaRPr lang="hr-HR" sz="2000" dirty="0"/>
          </a:p>
          <a:p>
            <a:pPr fontAlgn="base"/>
            <a:r>
              <a:rPr lang="hr-HR" sz="2400" b="1" dirty="0">
                <a:solidFill>
                  <a:srgbClr val="FF0000"/>
                </a:solidFill>
              </a:rPr>
              <a:t>Upis projekta u registar projekata je preduvjet za korištenje sredstava proračuna i sredstava EU-a namijenjenih Republici Hrvatskoj kroz proračun</a:t>
            </a:r>
          </a:p>
          <a:p>
            <a:pPr marL="0" indent="0">
              <a:buNone/>
            </a:pPr>
            <a:endParaRPr lang="hr-HR" u="sng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E245A78-BE3D-442E-9083-7F63F3E392B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4" y="6195695"/>
            <a:ext cx="1866900" cy="662305"/>
          </a:xfrm>
          <a:prstGeom prst="rect">
            <a:avLst/>
          </a:prstGeom>
        </p:spPr>
      </p:pic>
      <p:pic>
        <p:nvPicPr>
          <p:cNvPr id="5" name="Slika 1">
            <a:extLst>
              <a:ext uri="{FF2B5EF4-FFF2-40B4-BE49-F238E27FC236}">
                <a16:creationId xmlns:a16="http://schemas.microsoft.com/office/drawing/2014/main" id="{5FC43874-E46F-4EA1-925A-9F53CE5057B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195695"/>
            <a:ext cx="1297305" cy="616661"/>
          </a:xfrm>
          <a:prstGeom prst="rect">
            <a:avLst/>
          </a:prstGeom>
        </p:spPr>
      </p:pic>
      <p:pic>
        <p:nvPicPr>
          <p:cNvPr id="6" name="Slika 2">
            <a:extLst>
              <a:ext uri="{FF2B5EF4-FFF2-40B4-BE49-F238E27FC236}">
                <a16:creationId xmlns:a16="http://schemas.microsoft.com/office/drawing/2014/main" id="{BAE7089C-ED06-4833-AD40-549FC216543E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537" y="6130863"/>
            <a:ext cx="2183802" cy="63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986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291" y="1513106"/>
            <a:ext cx="8543925" cy="832563"/>
          </a:xfrm>
        </p:spPr>
        <p:txBody>
          <a:bodyPr>
            <a:noAutofit/>
          </a:bodyPr>
          <a:lstStyle/>
          <a:p>
            <a:pPr algn="ctr"/>
            <a:r>
              <a:rPr lang="hr-HR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Središnji elektronički registar razvojnih projekata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F45556-6CFD-48B7-AF89-2BED2FAD9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500" y="2046914"/>
            <a:ext cx="8543925" cy="39260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u="sng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E245A78-BE3D-442E-9083-7F63F3E392B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4" y="6195695"/>
            <a:ext cx="1866900" cy="662305"/>
          </a:xfrm>
          <a:prstGeom prst="rect">
            <a:avLst/>
          </a:prstGeom>
        </p:spPr>
      </p:pic>
      <p:pic>
        <p:nvPicPr>
          <p:cNvPr id="5" name="Slika 1">
            <a:extLst>
              <a:ext uri="{FF2B5EF4-FFF2-40B4-BE49-F238E27FC236}">
                <a16:creationId xmlns:a16="http://schemas.microsoft.com/office/drawing/2014/main" id="{5FC43874-E46F-4EA1-925A-9F53CE5057B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195695"/>
            <a:ext cx="1297305" cy="616661"/>
          </a:xfrm>
          <a:prstGeom prst="rect">
            <a:avLst/>
          </a:prstGeom>
        </p:spPr>
      </p:pic>
      <p:pic>
        <p:nvPicPr>
          <p:cNvPr id="6" name="Slika 2">
            <a:extLst>
              <a:ext uri="{FF2B5EF4-FFF2-40B4-BE49-F238E27FC236}">
                <a16:creationId xmlns:a16="http://schemas.microsoft.com/office/drawing/2014/main" id="{BAE7089C-ED06-4833-AD40-549FC216543E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537" y="6130863"/>
            <a:ext cx="2183802" cy="630517"/>
          </a:xfrm>
          <a:prstGeom prst="rect">
            <a:avLst/>
          </a:prstGeom>
        </p:spPr>
      </p:pic>
      <p:graphicFrame>
        <p:nvGraphicFramePr>
          <p:cNvPr id="7" name="Dijagram 6">
            <a:extLst>
              <a:ext uri="{FF2B5EF4-FFF2-40B4-BE49-F238E27FC236}">
                <a16:creationId xmlns:a16="http://schemas.microsoft.com/office/drawing/2014/main" id="{C2CA2EAD-CAA8-4744-8719-856C80512D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8880031"/>
              </p:ext>
            </p:extLst>
          </p:nvPr>
        </p:nvGraphicFramePr>
        <p:xfrm>
          <a:off x="1476461" y="2008338"/>
          <a:ext cx="7021587" cy="407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26585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328622"/>
            <a:ext cx="8543925" cy="630516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 </a:t>
            </a:r>
            <a:r>
              <a:rPr lang="hr-HR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Obveznici unosa podataka</a:t>
            </a:r>
            <a:endParaRPr lang="hr-HR" sz="3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F45556-6CFD-48B7-AF89-2BED2FAD9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135" y="2455833"/>
            <a:ext cx="8543925" cy="3341993"/>
          </a:xfrm>
        </p:spPr>
        <p:txBody>
          <a:bodyPr>
            <a:normAutofit/>
          </a:bodyPr>
          <a:lstStyle/>
          <a:p>
            <a:pPr fontAlgn="base"/>
            <a:r>
              <a:rPr lang="hr-HR" sz="2400" b="1" dirty="0">
                <a:solidFill>
                  <a:srgbClr val="FF0000"/>
                </a:solidFill>
              </a:rPr>
              <a:t>Obveznici unosa podataka u Registar projekata su sva javna tijela u Republici Hrvatskoj</a:t>
            </a:r>
          </a:p>
          <a:p>
            <a:pPr fontAlgn="base"/>
            <a:endParaRPr lang="hr-HR" sz="2000" b="1" dirty="0">
              <a:solidFill>
                <a:srgbClr val="FF0000"/>
              </a:solidFill>
            </a:endParaRPr>
          </a:p>
          <a:p>
            <a:pPr fontAlgn="base"/>
            <a:r>
              <a:rPr lang="hr-HR" sz="2000" b="1" dirty="0"/>
              <a:t>Regionalni koordinatori: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hr-HR" sz="2000" b="1" dirty="0"/>
              <a:t>upisuju razvojne projekte JP(R)S </a:t>
            </a:r>
            <a:r>
              <a:rPr lang="hr-HR" sz="2000" dirty="0"/>
              <a:t>te unosi elemente akata strateškog planiranja u IT sustav za strateško planiranje i upravljanje razvojem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hr-HR" sz="2000" b="1" dirty="0"/>
              <a:t>koordiniraju upis razvojnih projekata </a:t>
            </a:r>
            <a:r>
              <a:rPr lang="hr-HR" sz="2000" dirty="0"/>
              <a:t>i unos elemenata strateškog planiranja </a:t>
            </a:r>
            <a:r>
              <a:rPr lang="hr-HR" sz="2000" b="1" dirty="0"/>
              <a:t>JLS </a:t>
            </a:r>
            <a:r>
              <a:rPr lang="hr-HR" sz="2000" dirty="0"/>
              <a:t>u IT sustav za strateško planiranje i upravljanje razvojem </a:t>
            </a:r>
          </a:p>
          <a:p>
            <a:pPr fontAlgn="base"/>
            <a:endParaRPr lang="hr-HR" sz="2000" b="1" dirty="0"/>
          </a:p>
          <a:p>
            <a:pPr fontAlgn="base"/>
            <a:endParaRPr lang="hr-HR" sz="2000" b="1" dirty="0"/>
          </a:p>
          <a:p>
            <a:pPr fontAlgn="base"/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0B24B23-D612-4B3D-A9CA-8E53F2A7253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5" name="Slika 1">
            <a:extLst>
              <a:ext uri="{FF2B5EF4-FFF2-40B4-BE49-F238E27FC236}">
                <a16:creationId xmlns:a16="http://schemas.microsoft.com/office/drawing/2014/main" id="{5EB02D8C-4EDD-4C9E-9D7C-6A8A881F748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6" name="Slika 2">
            <a:extLst>
              <a:ext uri="{FF2B5EF4-FFF2-40B4-BE49-F238E27FC236}">
                <a16:creationId xmlns:a16="http://schemas.microsoft.com/office/drawing/2014/main" id="{4D6759A1-DE1E-4F82-A022-1D4931F6CFB1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37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278288"/>
            <a:ext cx="8543925" cy="630516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 </a:t>
            </a:r>
            <a:r>
              <a:rPr lang="hr-HR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Unos podataka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F45556-6CFD-48B7-AF89-2BED2FAD9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822266"/>
            <a:ext cx="8543925" cy="2529910"/>
          </a:xfrm>
        </p:spPr>
        <p:txBody>
          <a:bodyPr>
            <a:normAutofit/>
          </a:bodyPr>
          <a:lstStyle/>
          <a:p>
            <a:pPr fontAlgn="base"/>
            <a:r>
              <a:rPr lang="hr-HR" sz="2000" dirty="0"/>
              <a:t>U Registar projekata unose se </a:t>
            </a:r>
            <a:r>
              <a:rPr lang="hr-HR" sz="2000" b="1" dirty="0"/>
              <a:t>podaci o projektima javnih tijela</a:t>
            </a:r>
            <a:r>
              <a:rPr lang="hr-HR" sz="2000" dirty="0"/>
              <a:t> te se isti </a:t>
            </a:r>
            <a:r>
              <a:rPr lang="hr-HR" sz="2000" b="1" dirty="0"/>
              <a:t>povezuju s razvojnim ciljevima</a:t>
            </a:r>
            <a:r>
              <a:rPr lang="hr-HR" sz="2000" dirty="0"/>
              <a:t>, </a:t>
            </a:r>
            <a:r>
              <a:rPr lang="hr-HR" sz="2000" b="1" dirty="0"/>
              <a:t>mjerama i pokazateljima u okviru akata strateškog planiranja na nacionalnoj, regionalnoj i lokalnoj razini</a:t>
            </a:r>
          </a:p>
          <a:p>
            <a:pPr fontAlgn="base"/>
            <a:endParaRPr lang="hr-HR" sz="2000" b="1" dirty="0"/>
          </a:p>
          <a:p>
            <a:pPr fontAlgn="base"/>
            <a:r>
              <a:rPr lang="hr-HR" sz="2000" dirty="0"/>
              <a:t>U Registar projekata </a:t>
            </a:r>
            <a:r>
              <a:rPr lang="hr-HR" sz="2000" dirty="0">
                <a:solidFill>
                  <a:srgbClr val="FF0000"/>
                </a:solidFill>
              </a:rPr>
              <a:t>već od </a:t>
            </a:r>
            <a:r>
              <a:rPr lang="hr-HR" sz="2000" b="1" dirty="0">
                <a:solidFill>
                  <a:srgbClr val="FF0000"/>
                </a:solidFill>
              </a:rPr>
              <a:t>idejne faze ili faze planiranja </a:t>
            </a:r>
            <a:r>
              <a:rPr lang="hr-HR" sz="2000" dirty="0"/>
              <a:t>unose se </a:t>
            </a:r>
            <a:r>
              <a:rPr lang="hr-HR" sz="2000" b="1" dirty="0"/>
              <a:t>podaci o projektima</a:t>
            </a:r>
            <a:endParaRPr lang="hr-HR" sz="2000" b="1" dirty="0">
              <a:solidFill>
                <a:srgbClr val="FF0000"/>
              </a:solidFill>
            </a:endParaRPr>
          </a:p>
          <a:p>
            <a:pPr fontAlgn="base"/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77A8BEF-8B07-4495-BEB8-E76EDA03B3B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5" name="Slika 1">
            <a:extLst>
              <a:ext uri="{FF2B5EF4-FFF2-40B4-BE49-F238E27FC236}">
                <a16:creationId xmlns:a16="http://schemas.microsoft.com/office/drawing/2014/main" id="{3EC24EB3-1029-4E4F-99D4-7647EEB7585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150051"/>
            <a:ext cx="1297305" cy="662305"/>
          </a:xfrm>
          <a:prstGeom prst="rect">
            <a:avLst/>
          </a:prstGeom>
        </p:spPr>
      </p:pic>
      <p:pic>
        <p:nvPicPr>
          <p:cNvPr id="6" name="Slika 2">
            <a:extLst>
              <a:ext uri="{FF2B5EF4-FFF2-40B4-BE49-F238E27FC236}">
                <a16:creationId xmlns:a16="http://schemas.microsoft.com/office/drawing/2014/main" id="{B48C0F3D-7991-4248-9490-04C3F30DFEF4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21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580291"/>
            <a:ext cx="8543925" cy="630516"/>
          </a:xfrm>
        </p:spPr>
        <p:txBody>
          <a:bodyPr>
            <a:normAutofit/>
          </a:bodyPr>
          <a:lstStyle/>
          <a:p>
            <a:pPr algn="ctr"/>
            <a:r>
              <a:rPr lang="hr-HR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Verifikacija unesenih podataka 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F45556-6CFD-48B7-AF89-2BED2FAD9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2932665"/>
            <a:ext cx="8543925" cy="1714529"/>
          </a:xfrm>
        </p:spPr>
        <p:txBody>
          <a:bodyPr>
            <a:normAutofit/>
          </a:bodyPr>
          <a:lstStyle/>
          <a:p>
            <a:pPr fontAlgn="base"/>
            <a:r>
              <a:rPr lang="hr-HR" sz="2000" b="1" dirty="0"/>
              <a:t>Regionalni</a:t>
            </a:r>
            <a:r>
              <a:rPr lang="hr-HR" sz="2000" dirty="0"/>
              <a:t> </a:t>
            </a:r>
            <a:r>
              <a:rPr lang="hr-HR" sz="2000" b="1" dirty="0"/>
              <a:t>koordinatori</a:t>
            </a:r>
            <a:r>
              <a:rPr lang="hr-HR" sz="2000" dirty="0"/>
              <a:t> </a:t>
            </a:r>
            <a:r>
              <a:rPr lang="hr-HR" sz="2000" b="1" dirty="0"/>
              <a:t>obvezni su</a:t>
            </a:r>
            <a:r>
              <a:rPr lang="hr-HR" sz="2000" dirty="0"/>
              <a:t>, u skladu sa svojim nadležnostima propisanim odredbama zakona </a:t>
            </a:r>
            <a:r>
              <a:rPr lang="hr-HR" sz="2000" b="1" dirty="0"/>
              <a:t>redovito provjeravati opravdanost upisa projekta </a:t>
            </a:r>
            <a:r>
              <a:rPr lang="hr-HR" sz="2000" dirty="0"/>
              <a:t>u Registar projekata </a:t>
            </a:r>
            <a:r>
              <a:rPr lang="hr-HR" sz="2000" b="1" dirty="0"/>
              <a:t>te relevantnost i ispravnost podataka </a:t>
            </a:r>
            <a:r>
              <a:rPr lang="hr-HR" sz="2000" dirty="0"/>
              <a:t>unesenih u Registar projekata od strane obveznika unosa projekata (OUP-a)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EAEDA9F-B5F5-4084-98EE-74500D38AF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5" name="Slika 1">
            <a:extLst>
              <a:ext uri="{FF2B5EF4-FFF2-40B4-BE49-F238E27FC236}">
                <a16:creationId xmlns:a16="http://schemas.microsoft.com/office/drawing/2014/main" id="{FD4E317E-FF62-4EDD-A28E-CEC94DBDFC3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6" name="Slika 2">
            <a:extLst>
              <a:ext uri="{FF2B5EF4-FFF2-40B4-BE49-F238E27FC236}">
                <a16:creationId xmlns:a16="http://schemas.microsoft.com/office/drawing/2014/main" id="{F619AD4F-9CDC-4160-B2FD-6ECE7D203D8B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441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8644-D53E-4661-AC00-FF1401FE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311844"/>
            <a:ext cx="8543925" cy="630516"/>
          </a:xfrm>
        </p:spPr>
        <p:txBody>
          <a:bodyPr>
            <a:normAutofit/>
          </a:bodyPr>
          <a:lstStyle/>
          <a:p>
            <a:pPr algn="ctr"/>
            <a:r>
              <a:rPr lang="hr-HR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Javno dostupni podaci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F45556-6CFD-48B7-AF89-2BED2FAD9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456141"/>
            <a:ext cx="8543925" cy="2930933"/>
          </a:xfrm>
        </p:spPr>
        <p:txBody>
          <a:bodyPr>
            <a:normAutofit/>
          </a:bodyPr>
          <a:lstStyle/>
          <a:p>
            <a:pPr fontAlgn="base"/>
            <a:r>
              <a:rPr lang="hr-HR" sz="2000" dirty="0"/>
              <a:t>Javno dostupni podaci iz Registra projekata objavljuju se na mrežnoj stranici Ministarstva i na Portalu otvorenih podataka Republike Hrvatske</a:t>
            </a:r>
          </a:p>
          <a:p>
            <a:pPr marL="0" indent="0" fontAlgn="base">
              <a:buNone/>
            </a:pPr>
            <a:endParaRPr lang="hr-HR" sz="2000" dirty="0"/>
          </a:p>
          <a:p>
            <a:pPr fontAlgn="base"/>
            <a:r>
              <a:rPr lang="hr-HR" sz="2000" dirty="0"/>
              <a:t>Javno dostupnim podacima smatraju se: identifikacijska oznaka projekta, naziv projekta, naziv nositelja projekta, opis projekta, lokacija projekta, teritorijalni obuhvat, upravno područje, trajanje projekta, ukupna procijenjena vrijednost, predviđeni izvori financiranja i stupanj pripremljenosti projekta</a:t>
            </a:r>
          </a:p>
          <a:p>
            <a:pPr marL="0" indent="0" fontAlgn="base">
              <a:buNone/>
            </a:pP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6056154-54A2-4038-BE1A-3035F4D4A20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5" name="Slika 1">
            <a:extLst>
              <a:ext uri="{FF2B5EF4-FFF2-40B4-BE49-F238E27FC236}">
                <a16:creationId xmlns:a16="http://schemas.microsoft.com/office/drawing/2014/main" id="{1CBAF1CC-3664-4C7E-A4DE-2CA2DF079ED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6" name="Slika 2">
            <a:extLst>
              <a:ext uri="{FF2B5EF4-FFF2-40B4-BE49-F238E27FC236}">
                <a16:creationId xmlns:a16="http://schemas.microsoft.com/office/drawing/2014/main" id="{959106F9-AEAD-43BB-85C8-F9C0566BB510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179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</TotalTime>
  <Words>438</Words>
  <Application>Microsoft Office PowerPoint</Application>
  <PresentationFormat>A4 (210x297 mm)</PresentationFormat>
  <Paragraphs>42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Wingdings</vt:lpstr>
      <vt:lpstr>Tema sustava Office</vt:lpstr>
      <vt:lpstr>SREDIŠNJI ELEKTRONIČKI REGISTAR RAZVOJNIH PROJEKATA </vt:lpstr>
      <vt:lpstr>Sustav za strateško planiranje i upravljanje razvojem RH (SPUR)</vt:lpstr>
      <vt:lpstr>               Središnji elektronički registar razvojnih projekata                 </vt:lpstr>
      <vt:lpstr>Središnji elektronički registar razvojnih projekata </vt:lpstr>
      <vt:lpstr>Središnji elektronički registar razvojnih projekata </vt:lpstr>
      <vt:lpstr> Obveznici unosa podataka</vt:lpstr>
      <vt:lpstr> Unos podataka</vt:lpstr>
      <vt:lpstr>Verifikacija unesenih podataka </vt:lpstr>
      <vt:lpstr>Javno dostupni podaci</vt:lpstr>
      <vt:lpstr>Sustav za strateško planiranje i upravljanje razvojem RH (SPUR)</vt:lpstr>
      <vt:lpstr>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VELIKI  NASLOV PREZENTACIJE</dc:title>
  <dc:creator>Natalija Vuger</dc:creator>
  <cp:lastModifiedBy>Razvojna agencija Zagreb ZG RAZVOJ</cp:lastModifiedBy>
  <cp:revision>56</cp:revision>
  <dcterms:created xsi:type="dcterms:W3CDTF">2019-11-13T10:03:54Z</dcterms:created>
  <dcterms:modified xsi:type="dcterms:W3CDTF">2020-11-13T13:46:20Z</dcterms:modified>
</cp:coreProperties>
</file>