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8"/>
  </p:notesMasterIdLst>
  <p:sldIdLst>
    <p:sldId id="256" r:id="rId4"/>
    <p:sldId id="258" r:id="rId5"/>
    <p:sldId id="261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309" r:id="rId1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Gojčeta" initials="TG" lastIdx="1" clrIdx="0">
    <p:extLst>
      <p:ext uri="{19B8F6BF-5375-455C-9EA6-DF929625EA0E}">
        <p15:presenceInfo xmlns:p15="http://schemas.microsoft.com/office/powerpoint/2012/main" userId="S::tgojceta@zagreb.hr::0649c89b-8158-4e91-9c3d-f74cd9d7c1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FEF0D-F76D-4D8F-9DED-18DEA0016901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170D7-27A0-423C-A54F-7460903A7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5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dirty="0"/>
              <a:t> 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0345B-E8B3-4758-9633-163330AE4BCA}" type="slidenum">
              <a:rPr kumimoji="0" lang="hr-H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r-H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27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4.4.2022.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4.4.2022.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4.4.2022.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208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349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543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8140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487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22483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74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9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78181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9"/>
            <a:ext cx="5014913" cy="487362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1102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4280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55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15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mailto:razvojna.agencija@zagreb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717" y="4761381"/>
            <a:ext cx="5478946" cy="1973223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srgbClr val="0070C0"/>
                </a:solidFill>
                <a:latin typeface="Arial Black" panose="020B0A04020102020204" pitchFamily="34" charset="0"/>
              </a:rPr>
              <a:t>Reforme i investicije unutar komponente </a:t>
            </a:r>
            <a:r>
              <a:rPr lang="hr-HR" sz="4000" b="1" dirty="0">
                <a:solidFill>
                  <a:srgbClr val="0070C0"/>
                </a:solidFill>
                <a:latin typeface="Arial Black" panose="020B0A04020102020204" pitchFamily="34" charset="0"/>
              </a:rPr>
              <a:t>ZDRAVSTVO</a:t>
            </a:r>
            <a:r>
              <a:rPr lang="hr-HR" sz="4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hr-HR" sz="4000" i="1" dirty="0">
                <a:solidFill>
                  <a:srgbClr val="0070C0"/>
                </a:solidFill>
                <a:latin typeface="Arial Black" panose="020B0A04020102020204" pitchFamily="34" charset="0"/>
              </a:rPr>
              <a:t>NPOO-a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R4</a:t>
            </a:r>
          </a:p>
          <a:p>
            <a:r>
              <a:rPr lang="hr-HR" b="1" dirty="0"/>
              <a:t>OSIGURANJE FINANCIJSKE ODRŽIVOSTI ZDRAVSTVENOG SUSTAVA,</a:t>
            </a:r>
          </a:p>
          <a:p>
            <a:r>
              <a:rPr lang="hr-HR" dirty="0"/>
              <a:t>iznosi</a:t>
            </a:r>
            <a:r>
              <a:rPr lang="hr-HR" b="1" dirty="0"/>
              <a:t> 253.920.000 kn, </a:t>
            </a:r>
            <a:r>
              <a:rPr lang="hr-HR" dirty="0"/>
              <a:t>a cilj je:</a:t>
            </a:r>
          </a:p>
          <a:p>
            <a:endParaRPr lang="hr-HR" dirty="0"/>
          </a:p>
          <a:p>
            <a:r>
              <a:rPr lang="hr-HR" dirty="0"/>
              <a:t>- postizanje financijski održivog javnog zdravstvenog sustava uz postizanje</a:t>
            </a:r>
          </a:p>
          <a:p>
            <a:r>
              <a:rPr lang="hr-HR" dirty="0"/>
              <a:t>jedinstvenog standarda pripreme, ugovaranja i provedbe postupaka koji utječu</a:t>
            </a:r>
          </a:p>
          <a:p>
            <a:r>
              <a:rPr lang="hr-HR" dirty="0"/>
              <a:t>na načine i mogućnosti pružanja zdravstvene zaštite.</a:t>
            </a:r>
          </a:p>
        </p:txBody>
      </p:sp>
    </p:spTree>
    <p:extLst>
      <p:ext uri="{BB962C8B-B14F-4D97-AF65-F5344CB8AC3E}">
        <p14:creationId xmlns:p14="http://schemas.microsoft.com/office/powerpoint/2010/main" val="265877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R4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66FF0D-0A29-490E-AB9E-25B710F6C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019682"/>
              </p:ext>
            </p:extLst>
          </p:nvPr>
        </p:nvGraphicFramePr>
        <p:xfrm>
          <a:off x="2075815" y="1485090"/>
          <a:ext cx="5754370" cy="3021330"/>
        </p:xfrm>
        <a:graphic>
          <a:graphicData uri="http://schemas.openxmlformats.org/drawingml/2006/table">
            <a:tbl>
              <a:tblPr firstRow="1" firstCol="1" bandRow="1"/>
              <a:tblGrid>
                <a:gridCol w="904875">
                  <a:extLst>
                    <a:ext uri="{9D8B030D-6E8A-4147-A177-3AD203B41FA5}">
                      <a16:colId xmlns:a16="http://schemas.microsoft.com/office/drawing/2014/main" val="246027875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1033674072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2812190201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97193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325178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R4-I1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Centralna priprava svih parenteralnih pripravaka u 8 hrvatskih bolnica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12/2024.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62.304.000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18187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R4-I2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Uvođenje sustava raspodjele jedinične terapije u 40 hrvatskih bolnica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10/2021.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130.000.000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0270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R4-I3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Digitalizacija puta lijeka kroz zdravstvene ustanove na sekundarnoj i tercijarnoj razini zdravstvene zaštite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6/2026.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18.900.000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4173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R4-I4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Izrada sustava praćenja i preveniranja nestašica lijekova u Hrvatskoj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10.750.000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9474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R4-I5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Uvođenje sustava praćenja ishoda liječenja vanbolničkih pacijenata s naglaskom na kronične pacijente u javnim ljekarnama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12/2024.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4.300.000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172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R4-I6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Zbrinjavanje otpada u KBC-u Zagreb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12/2024.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27.666.000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73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50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R5</a:t>
            </a:r>
          </a:p>
          <a:p>
            <a:r>
              <a:rPr lang="hr-HR" b="1" dirty="0"/>
              <a:t>E ZDRAVSTVO </a:t>
            </a:r>
            <a:r>
              <a:rPr lang="hr-HR" dirty="0"/>
              <a:t>iznosi</a:t>
            </a:r>
            <a:r>
              <a:rPr lang="hr-HR" b="1" dirty="0"/>
              <a:t> 158.024.000 kn.</a:t>
            </a:r>
            <a:endParaRPr lang="hr-HR" dirty="0"/>
          </a:p>
          <a:p>
            <a:endParaRPr lang="hr-HR" dirty="0"/>
          </a:p>
          <a:p>
            <a:r>
              <a:rPr lang="hr-HR" dirty="0"/>
              <a:t>Cilj hrvatskog e-Zdravstva je unaprijediti upravljačke kapacitete pomoću</a:t>
            </a:r>
          </a:p>
          <a:p>
            <a:r>
              <a:rPr lang="hr-HR" dirty="0"/>
              <a:t>djelotvornije upotrebe podataka i poticati inovativna rješenja u zdravstvu u cilju</a:t>
            </a:r>
          </a:p>
          <a:p>
            <a:r>
              <a:rPr lang="hr-HR" dirty="0"/>
              <a:t>kvalitetnijeg upravljanja zdravstvenim sustavom.</a:t>
            </a:r>
          </a:p>
        </p:txBody>
      </p:sp>
    </p:spTree>
    <p:extLst>
      <p:ext uri="{BB962C8B-B14F-4D97-AF65-F5344CB8AC3E}">
        <p14:creationId xmlns:p14="http://schemas.microsoft.com/office/powerpoint/2010/main" val="381250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86394"/>
            <a:ext cx="8598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R5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1D47BA-9C58-4B7D-9B5A-723D63AD0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83492"/>
              </p:ext>
            </p:extLst>
          </p:nvPr>
        </p:nvGraphicFramePr>
        <p:xfrm>
          <a:off x="2075815" y="1494335"/>
          <a:ext cx="5754370" cy="2350770"/>
        </p:xfrm>
        <a:graphic>
          <a:graphicData uri="http://schemas.openxmlformats.org/drawingml/2006/table">
            <a:tbl>
              <a:tblPr firstRow="1" firstCol="1" bandRow="1"/>
              <a:tblGrid>
                <a:gridCol w="904875">
                  <a:extLst>
                    <a:ext uri="{9D8B030D-6E8A-4147-A177-3AD203B41FA5}">
                      <a16:colId xmlns:a16="http://schemas.microsoft.com/office/drawing/2014/main" val="3836997608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1906753906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362097986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66404912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64022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R5-I1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Digitalizacijska integracija operacijskih dvorana i robotska kirurgija u KBC Split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60.000.000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69427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R5-I2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TELECORDIS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4.200.000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675108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R5-I3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Teletransfuzija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12/2022.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11.984.000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30279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R5-I4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Digitalizacija i integracija operacijskih dvorana opremljenih robotskom kirurgijom u KBC-u Sestre milosrdnice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57.400.000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48791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R5-I5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Digitalizacija i opremanje dijagnostičkih jedinica KB Merkur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24.440.000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827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3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3">
            <a:extLst>
              <a:ext uri="{FF2B5EF4-FFF2-40B4-BE49-F238E27FC236}">
                <a16:creationId xmlns:a16="http://schemas.microsoft.com/office/drawing/2014/main" id="{02854B69-3717-4293-B45C-7CB04AF7EA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33" y="5523253"/>
            <a:ext cx="1516856" cy="538123"/>
          </a:xfrm>
          <a:prstGeom prst="rect">
            <a:avLst/>
          </a:prstGeom>
        </p:spPr>
      </p:pic>
      <p:pic>
        <p:nvPicPr>
          <p:cNvPr id="4" name="Slika 1">
            <a:extLst>
              <a:ext uri="{FF2B5EF4-FFF2-40B4-BE49-F238E27FC236}">
                <a16:creationId xmlns:a16="http://schemas.microsoft.com/office/drawing/2014/main" id="{E57ED35F-65B4-415C-B24B-62A7C889EA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39" y="5523253"/>
            <a:ext cx="1054060" cy="654725"/>
          </a:xfrm>
          <a:prstGeom prst="rect">
            <a:avLst/>
          </a:prstGeom>
        </p:spPr>
      </p:pic>
      <p:pic>
        <p:nvPicPr>
          <p:cNvPr id="5" name="Slika 2">
            <a:extLst>
              <a:ext uri="{FF2B5EF4-FFF2-40B4-BE49-F238E27FC236}">
                <a16:creationId xmlns:a16="http://schemas.microsoft.com/office/drawing/2014/main" id="{020F58D8-6071-4866-B7AF-BF94CAFE1E84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11" y="5523253"/>
            <a:ext cx="1774339" cy="512295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3473DDE3-1B9B-43AD-87CC-204E07CB759F}"/>
              </a:ext>
            </a:extLst>
          </p:cNvPr>
          <p:cNvSpPr/>
          <p:nvPr/>
        </p:nvSpPr>
        <p:spPr>
          <a:xfrm>
            <a:off x="1091572" y="1881129"/>
            <a:ext cx="7980694" cy="277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37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7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Zahvaljujemo na pažnji!</a:t>
            </a:r>
          </a:p>
          <a:p>
            <a:pPr marL="0" marR="0" lvl="0" indent="0" algn="l" defTabSz="37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463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371475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https://www.razvojnaagencijazagreb.hr/</a:t>
            </a:r>
          </a:p>
          <a:p>
            <a:pPr marL="0" marR="0" lvl="0" indent="0" algn="ctr" defTabSz="37147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Prilaz Ivana Visina 1-3 / 10 000 Zagreb, Hrvatska</a:t>
            </a:r>
          </a:p>
          <a:p>
            <a:pPr marL="0" marR="0" lvl="0" indent="0" algn="ctr" defTabSz="37147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+385 1 460 3482</a:t>
            </a:r>
          </a:p>
          <a:p>
            <a:pPr marL="0" marR="0" lvl="0" indent="0" algn="ctr" defTabSz="371475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razvojna.agencija@zagreb.hr</a:t>
            </a: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hr-HR" sz="14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6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1857579"/>
            <a:ext cx="85987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Modernizirat će se zdravstveni sustav kroz ubrzanu digitalizaciju i primjenu novih metoda i tehnologija u zdravstvu, uključujući telemedicinu i medicinsku robotiku. Zdravstveni sustav se i prije pandemije suočavao s brojnim izazovima te su predložene reforme i povezana javna ulaganja u Planu usmjerena prema jačanju njegove otpornosti, uravnotežene geografske pokrivenosti i dostupnost svim građanima. Funkcionalni zdravstveni sustav predstavlja i glavni preduvjet za uspješan nastavak ostalih gospodarskih aktivnosti, osobito turizma.</a:t>
            </a:r>
          </a:p>
        </p:txBody>
      </p:sp>
    </p:spTree>
    <p:extLst>
      <p:ext uri="{BB962C8B-B14F-4D97-AF65-F5344CB8AC3E}">
        <p14:creationId xmlns:p14="http://schemas.microsoft.com/office/powerpoint/2010/main" val="8165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01242" y="731319"/>
            <a:ext cx="87434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Ukupna vrijednost predloženih projekata iznosi 2.563.703.700 kn za provedbu sljedećih REFORMI:</a:t>
            </a:r>
          </a:p>
          <a:p>
            <a:endParaRPr lang="hr-HR" sz="32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R1</a:t>
            </a:r>
            <a:r>
              <a:rPr lang="hr-HR" dirty="0"/>
              <a:t>) Unaprjeđenje učinkovitosti, kvalitete i dostupnosti zdravstvenog sustava </a:t>
            </a:r>
            <a:r>
              <a:rPr lang="hr-HR" b="1" dirty="0"/>
              <a:t>821.732.960 kn</a:t>
            </a:r>
          </a:p>
          <a:p>
            <a:endParaRPr lang="hr-HR" dirty="0"/>
          </a:p>
          <a:p>
            <a:r>
              <a:rPr lang="hr-HR" b="1" dirty="0"/>
              <a:t>R2</a:t>
            </a:r>
            <a:r>
              <a:rPr lang="hr-HR" dirty="0"/>
              <a:t>) Uvođenje novog modela skrbi za ključne zdravstvene izazove </a:t>
            </a:r>
            <a:r>
              <a:rPr lang="hr-HR" b="1" dirty="0"/>
              <a:t>720.000.000 kn</a:t>
            </a:r>
          </a:p>
          <a:p>
            <a:endParaRPr lang="hr-HR" dirty="0"/>
          </a:p>
          <a:p>
            <a:r>
              <a:rPr lang="hr-HR" b="1" dirty="0"/>
              <a:t>R3</a:t>
            </a:r>
            <a:r>
              <a:rPr lang="hr-HR" dirty="0"/>
              <a:t>) Uvođenje sustava strateškog upravljanja ljudskim resursima u zdravstvu </a:t>
            </a:r>
            <a:r>
              <a:rPr lang="hr-HR" b="1" dirty="0"/>
              <a:t>610.026.740 kn</a:t>
            </a:r>
          </a:p>
          <a:p>
            <a:endParaRPr lang="hr-HR" dirty="0"/>
          </a:p>
          <a:p>
            <a:r>
              <a:rPr lang="hr-HR" b="1" dirty="0"/>
              <a:t>R4</a:t>
            </a:r>
            <a:r>
              <a:rPr lang="hr-HR" dirty="0"/>
              <a:t>) Osiguranje financijske održivosti zdravstvenog sustava </a:t>
            </a:r>
            <a:r>
              <a:rPr lang="hr-HR" b="1" dirty="0"/>
              <a:t>253.920.000 kn</a:t>
            </a:r>
          </a:p>
          <a:p>
            <a:endParaRPr lang="hr-HR" dirty="0"/>
          </a:p>
          <a:p>
            <a:r>
              <a:rPr lang="hr-HR" b="1" dirty="0"/>
              <a:t>R5</a:t>
            </a:r>
            <a:r>
              <a:rPr lang="hr-HR" dirty="0"/>
              <a:t>) e-Zdravstvo </a:t>
            </a:r>
            <a:r>
              <a:rPr lang="hr-HR" b="1" dirty="0"/>
              <a:t>158.024.000 kn</a:t>
            </a:r>
          </a:p>
        </p:txBody>
      </p:sp>
    </p:spTree>
    <p:extLst>
      <p:ext uri="{BB962C8B-B14F-4D97-AF65-F5344CB8AC3E}">
        <p14:creationId xmlns:p14="http://schemas.microsoft.com/office/powerpoint/2010/main" val="415950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R1</a:t>
            </a:r>
          </a:p>
          <a:p>
            <a:r>
              <a:rPr lang="hr-HR" b="1" dirty="0"/>
              <a:t>UNAPRJEĐENJE UČINKOVITOSTI, KVALITETE I DOSTUPNOSTI</a:t>
            </a:r>
          </a:p>
          <a:p>
            <a:r>
              <a:rPr lang="hr-HR" b="1" dirty="0"/>
              <a:t>ZDRAVSTVENOG SUSTAVA </a:t>
            </a:r>
            <a:r>
              <a:rPr lang="hr-HR" dirty="0"/>
              <a:t>, iznosi </a:t>
            </a:r>
            <a:r>
              <a:rPr lang="hr-HR" b="1" dirty="0"/>
              <a:t>821.732.960 kn</a:t>
            </a:r>
            <a:r>
              <a:rPr lang="hr-HR" dirty="0"/>
              <a:t>, a cilj je :</a:t>
            </a:r>
          </a:p>
          <a:p>
            <a:endParaRPr lang="hr-HR" dirty="0"/>
          </a:p>
          <a:p>
            <a:r>
              <a:rPr lang="hr-HR" dirty="0"/>
              <a:t>- jačati primarnu zdravstvenu zaštitu kako bi se postigla bolja dostupnost zdravstvenih</a:t>
            </a:r>
          </a:p>
          <a:p>
            <a:r>
              <a:rPr lang="hr-HR" dirty="0"/>
              <a:t>  usluga na cijelom teritoriju Hrvatske;</a:t>
            </a:r>
          </a:p>
          <a:p>
            <a:endParaRPr lang="hr-HR" dirty="0"/>
          </a:p>
          <a:p>
            <a:r>
              <a:rPr lang="hr-HR" dirty="0"/>
              <a:t>- omogućiti dostupnost ljekarničke skrbi, posebno u izoliranim i ruralnim područjima;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r>
              <a:rPr lang="hr-HR" dirty="0"/>
              <a:t>- razviti moderan bolnički sustav kako bi bio spreman odgovoriti na ključne</a:t>
            </a:r>
          </a:p>
          <a:p>
            <a:r>
              <a:rPr lang="hr-HR" dirty="0"/>
              <a:t>  zdravstvene izazove i krizne zdravstvene situacije;</a:t>
            </a:r>
          </a:p>
          <a:p>
            <a:endParaRPr lang="hr-HR" dirty="0"/>
          </a:p>
          <a:p>
            <a:r>
              <a:rPr lang="hr-HR" dirty="0"/>
              <a:t>- unaprijediti povezivanje primarne i sekundarne/tercijarne zdravstvene zaštite.</a:t>
            </a:r>
          </a:p>
        </p:txBody>
      </p:sp>
    </p:spTree>
    <p:extLst>
      <p:ext uri="{BB962C8B-B14F-4D97-AF65-F5344CB8AC3E}">
        <p14:creationId xmlns:p14="http://schemas.microsoft.com/office/powerpoint/2010/main" val="372990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R1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A3BAB7-6E69-4781-B400-CBC204DB2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49145"/>
              </p:ext>
            </p:extLst>
          </p:nvPr>
        </p:nvGraphicFramePr>
        <p:xfrm>
          <a:off x="2036945" y="1287886"/>
          <a:ext cx="5527309" cy="4697730"/>
        </p:xfrm>
        <a:graphic>
          <a:graphicData uri="http://schemas.openxmlformats.org/drawingml/2006/table">
            <a:tbl>
              <a:tblPr firstRow="1" firstCol="1" bandRow="1"/>
              <a:tblGrid>
                <a:gridCol w="869170">
                  <a:extLst>
                    <a:ext uri="{9D8B030D-6E8A-4147-A177-3AD203B41FA5}">
                      <a16:colId xmlns:a16="http://schemas.microsoft.com/office/drawing/2014/main" val="1877488433"/>
                    </a:ext>
                  </a:extLst>
                </a:gridCol>
                <a:gridCol w="2555054">
                  <a:extLst>
                    <a:ext uri="{9D8B030D-6E8A-4147-A177-3AD203B41FA5}">
                      <a16:colId xmlns:a16="http://schemas.microsoft.com/office/drawing/2014/main" val="2884203436"/>
                    </a:ext>
                  </a:extLst>
                </a:gridCol>
                <a:gridCol w="1165602">
                  <a:extLst>
                    <a:ext uri="{9D8B030D-6E8A-4147-A177-3AD203B41FA5}">
                      <a16:colId xmlns:a16="http://schemas.microsoft.com/office/drawing/2014/main" val="1337409755"/>
                    </a:ext>
                  </a:extLst>
                </a:gridCol>
                <a:gridCol w="937483">
                  <a:extLst>
                    <a:ext uri="{9D8B030D-6E8A-4147-A177-3AD203B41FA5}">
                      <a16:colId xmlns:a16="http://schemas.microsoft.com/office/drawing/2014/main" val="428691446"/>
                    </a:ext>
                  </a:extLst>
                </a:gridCol>
              </a:tblGrid>
              <a:tr h="4867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25743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R1-I1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Uvođenje usluge mobilne ljekarne u primarnu zdravstvenu zaštitu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9/2024.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16.000.000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59396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R1-I2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Mobilne ambulante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43.776.000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614376"/>
                  </a:ext>
                </a:extLst>
              </a:tr>
              <a:tr h="6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R1-I3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Izgradnja i opremanje kliničkih izolacijskih jedinica (3.,4. i 1./5. zgrade) Klinike za infektivne bolesti dr. Fran Mihaljević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3/2026.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100.050.000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934584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R1-I4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Digitalna slikovna dijagnostika KBC Split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12/2022.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20.000.000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38401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R1-I5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Izgradnja i opremanje zgrade centralnog operacijskog bloka OB Varaždin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324.467.200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710791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R1-I6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Digitalna slikovna dijagnostika KB Dubrava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40.000.000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507321"/>
                  </a:ext>
                </a:extLst>
              </a:tr>
              <a:tr h="805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R1-I7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Opremanje novih objekata objedinjenog hitnog bolničkog prijema, dnevnih bolnica i jednodnevnih kirurgija, te uređenje Klinike za neurokirurgiju KBC-a Sestre milosrdnice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4/2021. 12/2023.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122.639.760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643182"/>
                  </a:ext>
                </a:extLst>
              </a:tr>
              <a:tr h="483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R1-I8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Preoperativna obrada i liječenje bolesnika s farmakorezistentnom epilepsijom u KB Dubrava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4.800.000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717075"/>
                  </a:ext>
                </a:extLst>
              </a:tr>
              <a:tr h="32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R1-I9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III. faza razvoja KBC-a Zagreb - opremanje medicinskom i nemedicinskom opremom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1/2023.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3/2026.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150.000.000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74" marR="65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86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R2</a:t>
            </a:r>
          </a:p>
          <a:p>
            <a:r>
              <a:rPr lang="hr-HR" b="1" dirty="0"/>
              <a:t>UVOĐENJE NOVOG MODELA SKRBI ZA KLJUČNE ZDRAVSTVENE</a:t>
            </a:r>
          </a:p>
          <a:p>
            <a:r>
              <a:rPr lang="hr-HR" b="1" dirty="0"/>
              <a:t>IZAZOVE, </a:t>
            </a:r>
            <a:r>
              <a:rPr lang="hr-HR" dirty="0"/>
              <a:t>iznosi </a:t>
            </a:r>
            <a:r>
              <a:rPr lang="hr-HR" b="1" dirty="0"/>
              <a:t>720.000.000 kn</a:t>
            </a:r>
            <a:r>
              <a:rPr lang="hr-HR" dirty="0"/>
              <a:t>, a cilj je:</a:t>
            </a:r>
          </a:p>
          <a:p>
            <a:endParaRPr lang="hr-HR" dirty="0"/>
          </a:p>
          <a:p>
            <a:r>
              <a:rPr lang="hr-HR" dirty="0"/>
              <a:t>- ujednačavanje liječenja pacijenata zbog poboljšanja ishoda liječenja za</a:t>
            </a:r>
          </a:p>
          <a:p>
            <a:r>
              <a:rPr lang="hr-HR" dirty="0"/>
              <a:t>  pacijente;</a:t>
            </a:r>
          </a:p>
          <a:p>
            <a:endParaRPr lang="hr-HR" dirty="0"/>
          </a:p>
          <a:p>
            <a:r>
              <a:rPr lang="hr-HR" dirty="0"/>
              <a:t>- poboljšanje ishoda liječenja onkoloških pacijenata;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r>
              <a:rPr lang="hr-HR" dirty="0"/>
              <a:t>- povećanje udjela izliječenih pacijenata, uz manje neželjenih posljedica</a:t>
            </a:r>
          </a:p>
          <a:p>
            <a:r>
              <a:rPr lang="hr-HR" dirty="0"/>
              <a:t>  liječenja.</a:t>
            </a:r>
          </a:p>
        </p:txBody>
      </p:sp>
    </p:spTree>
    <p:extLst>
      <p:ext uri="{BB962C8B-B14F-4D97-AF65-F5344CB8AC3E}">
        <p14:creationId xmlns:p14="http://schemas.microsoft.com/office/powerpoint/2010/main" val="362129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R2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C6AC93-0373-497F-9C8B-657C35F61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07640"/>
              </p:ext>
            </p:extLst>
          </p:nvPr>
        </p:nvGraphicFramePr>
        <p:xfrm>
          <a:off x="1986913" y="1485090"/>
          <a:ext cx="5754370" cy="1512570"/>
        </p:xfrm>
        <a:graphic>
          <a:graphicData uri="http://schemas.openxmlformats.org/drawingml/2006/table">
            <a:tbl>
              <a:tblPr firstRow="1" firstCol="1" bandRow="1"/>
              <a:tblGrid>
                <a:gridCol w="904875">
                  <a:extLst>
                    <a:ext uri="{9D8B030D-6E8A-4147-A177-3AD203B41FA5}">
                      <a16:colId xmlns:a16="http://schemas.microsoft.com/office/drawing/2014/main" val="1039236540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2802755442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4275799854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19638635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56972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R2-I1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Nabava opreme za prevenciju, dijagnostiku i liječenje osoba oboljelih od raka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640.000.000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84123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R2-I2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Nabava i implementacija opreme za uspostavu Nacionalne onkološke mreže i nacionalne baze onkoloških podataka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80.000.000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80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2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45952" y="964734"/>
            <a:ext cx="859871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R3</a:t>
            </a:r>
          </a:p>
          <a:p>
            <a:r>
              <a:rPr lang="hr-HR" b="1" dirty="0"/>
              <a:t>UVOĐENJE SUSTAVA STRATEŠKOG UPRAVLJANJA LJUDSKIM RESURSIMA U</a:t>
            </a:r>
          </a:p>
          <a:p>
            <a:r>
              <a:rPr lang="hr-HR" b="1" dirty="0"/>
              <a:t>ZDRAVSTVU, </a:t>
            </a:r>
            <a:r>
              <a:rPr lang="hr-HR" dirty="0"/>
              <a:t>iznosi</a:t>
            </a:r>
            <a:r>
              <a:rPr lang="hr-HR" b="1" dirty="0"/>
              <a:t> 610.026.740 kn, </a:t>
            </a:r>
            <a:r>
              <a:rPr lang="hr-HR" dirty="0"/>
              <a:t>a cilj je:</a:t>
            </a:r>
          </a:p>
          <a:p>
            <a:endParaRPr lang="hr-HR" dirty="0"/>
          </a:p>
          <a:p>
            <a:r>
              <a:rPr lang="hr-HR" dirty="0"/>
              <a:t>- omogućiti specijalističko usavršavanje zdravstvenih djelatnika, doktora medicine, na</a:t>
            </a:r>
          </a:p>
          <a:p>
            <a:r>
              <a:rPr lang="hr-HR" dirty="0"/>
              <a:t>  primarnoj temeljnoj razini zdravstvene zaštite te medicinskih sestara i tehničara u</a:t>
            </a:r>
          </a:p>
          <a:p>
            <a:r>
              <a:rPr lang="hr-HR" dirty="0"/>
              <a:t>  djelatnosti hitne medicine i na taj način ostvariti ravnomjernu geografsku raspodjelu</a:t>
            </a:r>
          </a:p>
          <a:p>
            <a:r>
              <a:rPr lang="hr-HR" dirty="0"/>
              <a:t>  zdravstvenih djelatnika i dostatnu popunjenost Mreže javne zdravstvene službe;</a:t>
            </a:r>
          </a:p>
          <a:p>
            <a:endParaRPr lang="hr-HR" dirty="0"/>
          </a:p>
          <a:p>
            <a:r>
              <a:rPr lang="hr-HR" dirty="0"/>
              <a:t>- navedenim će se povećati dostupnost zdravstvene zaštite svim hrvatskim građanima,</a:t>
            </a:r>
          </a:p>
          <a:p>
            <a:r>
              <a:rPr lang="hr-HR" dirty="0"/>
              <a:t>  osobito onima u ruralnim i slabije naseljenim područjima te poboljšati učinkovitost</a:t>
            </a:r>
          </a:p>
          <a:p>
            <a:r>
              <a:rPr lang="hr-HR" dirty="0"/>
              <a:t>  hitne medicine odnosno osigurati visoko kvalitetan i učinkovit sustav zdravstva.</a:t>
            </a:r>
          </a:p>
        </p:txBody>
      </p:sp>
    </p:spTree>
    <p:extLst>
      <p:ext uri="{BB962C8B-B14F-4D97-AF65-F5344CB8AC3E}">
        <p14:creationId xmlns:p14="http://schemas.microsoft.com/office/powerpoint/2010/main" val="373140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77149"/>
            <a:ext cx="85987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za R3</a:t>
            </a: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40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89FBD4-4838-4517-9C33-16327BC11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065174"/>
              </p:ext>
            </p:extLst>
          </p:nvPr>
        </p:nvGraphicFramePr>
        <p:xfrm>
          <a:off x="2075815" y="1489886"/>
          <a:ext cx="5754370" cy="1344930"/>
        </p:xfrm>
        <a:graphic>
          <a:graphicData uri="http://schemas.openxmlformats.org/drawingml/2006/table">
            <a:tbl>
              <a:tblPr firstRow="1" firstCol="1" bandRow="1"/>
              <a:tblGrid>
                <a:gridCol w="904875">
                  <a:extLst>
                    <a:ext uri="{9D8B030D-6E8A-4147-A177-3AD203B41FA5}">
                      <a16:colId xmlns:a16="http://schemas.microsoft.com/office/drawing/2014/main" val="4170214907"/>
                    </a:ext>
                  </a:extLst>
                </a:gridCol>
                <a:gridCol w="2660015">
                  <a:extLst>
                    <a:ext uri="{9D8B030D-6E8A-4147-A177-3AD203B41FA5}">
                      <a16:colId xmlns:a16="http://schemas.microsoft.com/office/drawing/2014/main" val="27144503"/>
                    </a:ext>
                  </a:extLst>
                </a:gridCol>
                <a:gridCol w="1213485">
                  <a:extLst>
                    <a:ext uri="{9D8B030D-6E8A-4147-A177-3AD203B41FA5}">
                      <a16:colId xmlns:a16="http://schemas.microsoft.com/office/drawing/2014/main" val="3116561998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2741182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Reforme i investicije koje podrazumijevaju određene troškove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Razdoblje provedbe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Procijenjeni trošak (kn)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91321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R3-I1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Centralno financiranje specijalizacija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2/2020.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510.026.740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73895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C5.1. R3-I2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Specijalističko usavršavanje medicinskih sestara i tehničara u djelatnosti hitne medicine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9/2021.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12/2025. </a:t>
                      </a:r>
                      <a:endParaRPr lang="hr-H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100.000.000 </a:t>
                      </a:r>
                      <a:endParaRPr lang="hr-H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72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920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</TotalTime>
  <Words>1012</Words>
  <Application>Microsoft Office PowerPoint</Application>
  <PresentationFormat>A4 Paper (210x297 mm)</PresentationFormat>
  <Paragraphs>224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Cambria Math</vt:lpstr>
      <vt:lpstr>Tema sustava Office</vt:lpstr>
      <vt:lpstr>1_Tema sustava Office</vt:lpstr>
      <vt:lpstr>2_Tema sustava Office</vt:lpstr>
      <vt:lpstr>Reforme i investicije unutar komponente ZDRAVSTVO NPOO-a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19</cp:revision>
  <dcterms:created xsi:type="dcterms:W3CDTF">2019-11-13T10:03:54Z</dcterms:created>
  <dcterms:modified xsi:type="dcterms:W3CDTF">2022-04-04T12:06:39Z</dcterms:modified>
</cp:coreProperties>
</file>