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3"/>
  </p:notesMasterIdLst>
  <p:sldIdLst>
    <p:sldId id="256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302" r:id="rId2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E551F9-199C-4742-BD6C-3375B8CA15E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897CA3D2-2759-4501-8B2E-9A81CC210E63}">
      <dgm:prSet phldrT="[Text]"/>
      <dgm:spPr/>
      <dgm:t>
        <a:bodyPr/>
        <a:lstStyle/>
        <a:p>
          <a:r>
            <a:rPr lang="hr-HR" b="1" dirty="0">
              <a:solidFill>
                <a:schemeClr val="bg1"/>
              </a:solidFill>
            </a:rPr>
            <a:t>Pametna Hrvatska - Digitalna transformacija ≥ 25%</a:t>
          </a:r>
        </a:p>
      </dgm:t>
    </dgm:pt>
    <dgm:pt modelId="{14C9A81C-BE0F-499D-A6E3-BDB1532947F8}" type="parTrans" cxnId="{37EB2807-FE47-4D61-A4BD-226A92E40468}">
      <dgm:prSet/>
      <dgm:spPr/>
      <dgm:t>
        <a:bodyPr/>
        <a:lstStyle/>
        <a:p>
          <a:endParaRPr lang="hr-HR"/>
        </a:p>
      </dgm:t>
    </dgm:pt>
    <dgm:pt modelId="{AA66AC4E-756C-4E6F-9D67-20C6F5B15A8A}" type="sibTrans" cxnId="{37EB2807-FE47-4D61-A4BD-226A92E40468}">
      <dgm:prSet/>
      <dgm:spPr/>
      <dgm:t>
        <a:bodyPr/>
        <a:lstStyle/>
        <a:p>
          <a:endParaRPr lang="hr-HR"/>
        </a:p>
      </dgm:t>
    </dgm:pt>
    <dgm:pt modelId="{6C4DE317-7D4B-44EC-9C5E-F1D39044FD8D}">
      <dgm:prSet phldrT="[Text]"/>
      <dgm:spPr>
        <a:solidFill>
          <a:srgbClr val="92D050"/>
        </a:solidFill>
      </dgm:spPr>
      <dgm:t>
        <a:bodyPr/>
        <a:lstStyle/>
        <a:p>
          <a:r>
            <a:rPr lang="hr-HR" b="1" dirty="0">
              <a:solidFill>
                <a:schemeClr val="bg1"/>
              </a:solidFill>
            </a:rPr>
            <a:t>Zelena Hrvatska - Zelena tranzicija ≥ 30%</a:t>
          </a:r>
        </a:p>
      </dgm:t>
    </dgm:pt>
    <dgm:pt modelId="{79FF5583-357A-4936-A320-F6735E480922}" type="parTrans" cxnId="{156450A2-4E11-42D7-B22A-E1032EA7183D}">
      <dgm:prSet/>
      <dgm:spPr/>
      <dgm:t>
        <a:bodyPr/>
        <a:lstStyle/>
        <a:p>
          <a:endParaRPr lang="hr-HR"/>
        </a:p>
      </dgm:t>
    </dgm:pt>
    <dgm:pt modelId="{9DB0ACE0-8E58-4185-ACA9-CBFEFB66F062}" type="sibTrans" cxnId="{156450A2-4E11-42D7-B22A-E1032EA7183D}">
      <dgm:prSet/>
      <dgm:spPr/>
      <dgm:t>
        <a:bodyPr/>
        <a:lstStyle/>
        <a:p>
          <a:endParaRPr lang="hr-HR"/>
        </a:p>
      </dgm:t>
    </dgm:pt>
    <dgm:pt modelId="{F88F2010-62CA-4250-B40E-91BB666F61E1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hr-HR" b="1" dirty="0"/>
            <a:t>&gt; 2 milijarde EUR iz EFRR 2021. – 2027.</a:t>
          </a:r>
        </a:p>
      </dgm:t>
    </dgm:pt>
    <dgm:pt modelId="{98241D3C-9789-44CB-AA5E-A4F7E92BF346}" type="parTrans" cxnId="{9AF272B3-DB6E-4097-8E1D-EDDAC3E0CBEB}">
      <dgm:prSet/>
      <dgm:spPr/>
      <dgm:t>
        <a:bodyPr/>
        <a:lstStyle/>
        <a:p>
          <a:endParaRPr lang="hr-HR"/>
        </a:p>
      </dgm:t>
    </dgm:pt>
    <dgm:pt modelId="{4CA5971E-8557-49BF-B0E6-1538F205F0C1}" type="sibTrans" cxnId="{9AF272B3-DB6E-4097-8E1D-EDDAC3E0CBEB}">
      <dgm:prSet/>
      <dgm:spPr/>
      <dgm:t>
        <a:bodyPr/>
        <a:lstStyle/>
        <a:p>
          <a:endParaRPr lang="hr-HR"/>
        </a:p>
      </dgm:t>
    </dgm:pt>
    <dgm:pt modelId="{C93E7BAD-0A6D-48DF-BE1A-A540D6DF3575}" type="pres">
      <dgm:prSet presAssocID="{73E551F9-199C-4742-BD6C-3375B8CA15EB}" presName="outerComposite" presStyleCnt="0">
        <dgm:presLayoutVars>
          <dgm:chMax val="5"/>
          <dgm:dir/>
          <dgm:resizeHandles val="exact"/>
        </dgm:presLayoutVars>
      </dgm:prSet>
      <dgm:spPr/>
    </dgm:pt>
    <dgm:pt modelId="{0D8500DD-4C74-41ED-8E2E-AB4A83445BC8}" type="pres">
      <dgm:prSet presAssocID="{73E551F9-199C-4742-BD6C-3375B8CA15EB}" presName="dummyMaxCanvas" presStyleCnt="0">
        <dgm:presLayoutVars/>
      </dgm:prSet>
      <dgm:spPr/>
    </dgm:pt>
    <dgm:pt modelId="{7376CB3C-6F89-4ABD-A62D-AAA7F921396A}" type="pres">
      <dgm:prSet presAssocID="{73E551F9-199C-4742-BD6C-3375B8CA15EB}" presName="ThreeNodes_1" presStyleLbl="node1" presStyleIdx="0" presStyleCnt="3">
        <dgm:presLayoutVars>
          <dgm:bulletEnabled val="1"/>
        </dgm:presLayoutVars>
      </dgm:prSet>
      <dgm:spPr/>
    </dgm:pt>
    <dgm:pt modelId="{7651E37B-E4DF-435A-8E6A-C8F743F51E16}" type="pres">
      <dgm:prSet presAssocID="{73E551F9-199C-4742-BD6C-3375B8CA15EB}" presName="ThreeNodes_2" presStyleLbl="node1" presStyleIdx="1" presStyleCnt="3">
        <dgm:presLayoutVars>
          <dgm:bulletEnabled val="1"/>
        </dgm:presLayoutVars>
      </dgm:prSet>
      <dgm:spPr/>
    </dgm:pt>
    <dgm:pt modelId="{F8DCE3E3-A2D9-4D5A-9C55-16D46D9302F4}" type="pres">
      <dgm:prSet presAssocID="{73E551F9-199C-4742-BD6C-3375B8CA15EB}" presName="ThreeNodes_3" presStyleLbl="node1" presStyleIdx="2" presStyleCnt="3">
        <dgm:presLayoutVars>
          <dgm:bulletEnabled val="1"/>
        </dgm:presLayoutVars>
      </dgm:prSet>
      <dgm:spPr/>
    </dgm:pt>
    <dgm:pt modelId="{CD312C93-9AA0-49BB-9481-AF0284775874}" type="pres">
      <dgm:prSet presAssocID="{73E551F9-199C-4742-BD6C-3375B8CA15EB}" presName="ThreeConn_1-2" presStyleLbl="fgAccFollowNode1" presStyleIdx="0" presStyleCnt="2">
        <dgm:presLayoutVars>
          <dgm:bulletEnabled val="1"/>
        </dgm:presLayoutVars>
      </dgm:prSet>
      <dgm:spPr/>
    </dgm:pt>
    <dgm:pt modelId="{906F6848-9850-40DE-A039-FF592800762F}" type="pres">
      <dgm:prSet presAssocID="{73E551F9-199C-4742-BD6C-3375B8CA15EB}" presName="ThreeConn_2-3" presStyleLbl="fgAccFollowNode1" presStyleIdx="1" presStyleCnt="2">
        <dgm:presLayoutVars>
          <dgm:bulletEnabled val="1"/>
        </dgm:presLayoutVars>
      </dgm:prSet>
      <dgm:spPr/>
    </dgm:pt>
    <dgm:pt modelId="{6A7AE330-9805-4525-B287-FCBA64762102}" type="pres">
      <dgm:prSet presAssocID="{73E551F9-199C-4742-BD6C-3375B8CA15EB}" presName="ThreeNodes_1_text" presStyleLbl="node1" presStyleIdx="2" presStyleCnt="3">
        <dgm:presLayoutVars>
          <dgm:bulletEnabled val="1"/>
        </dgm:presLayoutVars>
      </dgm:prSet>
      <dgm:spPr/>
    </dgm:pt>
    <dgm:pt modelId="{B893F694-673B-4189-B51A-038F541E7019}" type="pres">
      <dgm:prSet presAssocID="{73E551F9-199C-4742-BD6C-3375B8CA15EB}" presName="ThreeNodes_2_text" presStyleLbl="node1" presStyleIdx="2" presStyleCnt="3">
        <dgm:presLayoutVars>
          <dgm:bulletEnabled val="1"/>
        </dgm:presLayoutVars>
      </dgm:prSet>
      <dgm:spPr/>
    </dgm:pt>
    <dgm:pt modelId="{42F7B70B-1F6F-44DA-8183-85890F312975}" type="pres">
      <dgm:prSet presAssocID="{73E551F9-199C-4742-BD6C-3375B8CA15EB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52F7002-FE69-42D8-98DC-4B6E2C3A5691}" type="presOf" srcId="{AA66AC4E-756C-4E6F-9D67-20C6F5B15A8A}" destId="{CD312C93-9AA0-49BB-9481-AF0284775874}" srcOrd="0" destOrd="0" presId="urn:microsoft.com/office/officeart/2005/8/layout/vProcess5"/>
    <dgm:cxn modelId="{37EB2807-FE47-4D61-A4BD-226A92E40468}" srcId="{73E551F9-199C-4742-BD6C-3375B8CA15EB}" destId="{897CA3D2-2759-4501-8B2E-9A81CC210E63}" srcOrd="0" destOrd="0" parTransId="{14C9A81C-BE0F-499D-A6E3-BDB1532947F8}" sibTransId="{AA66AC4E-756C-4E6F-9D67-20C6F5B15A8A}"/>
    <dgm:cxn modelId="{3419852B-B8B4-4F69-9E0A-3D6C30B87D88}" type="presOf" srcId="{F88F2010-62CA-4250-B40E-91BB666F61E1}" destId="{42F7B70B-1F6F-44DA-8183-85890F312975}" srcOrd="1" destOrd="0" presId="urn:microsoft.com/office/officeart/2005/8/layout/vProcess5"/>
    <dgm:cxn modelId="{DF2CB03E-6ED7-4B1C-86CD-4BC1DF4DAC61}" type="presOf" srcId="{F88F2010-62CA-4250-B40E-91BB666F61E1}" destId="{F8DCE3E3-A2D9-4D5A-9C55-16D46D9302F4}" srcOrd="0" destOrd="0" presId="urn:microsoft.com/office/officeart/2005/8/layout/vProcess5"/>
    <dgm:cxn modelId="{DE0D3960-5FBE-4360-87B7-C401A262B5F6}" type="presOf" srcId="{73E551F9-199C-4742-BD6C-3375B8CA15EB}" destId="{C93E7BAD-0A6D-48DF-BE1A-A540D6DF3575}" srcOrd="0" destOrd="0" presId="urn:microsoft.com/office/officeart/2005/8/layout/vProcess5"/>
    <dgm:cxn modelId="{FEBDB27F-A6AD-405F-A352-93FDC599ECE3}" type="presOf" srcId="{6C4DE317-7D4B-44EC-9C5E-F1D39044FD8D}" destId="{B893F694-673B-4189-B51A-038F541E7019}" srcOrd="1" destOrd="0" presId="urn:microsoft.com/office/officeart/2005/8/layout/vProcess5"/>
    <dgm:cxn modelId="{09D3E59D-881A-4101-B611-FEB9C72A729D}" type="presOf" srcId="{6C4DE317-7D4B-44EC-9C5E-F1D39044FD8D}" destId="{7651E37B-E4DF-435A-8E6A-C8F743F51E16}" srcOrd="0" destOrd="0" presId="urn:microsoft.com/office/officeart/2005/8/layout/vProcess5"/>
    <dgm:cxn modelId="{EFC44E9E-6B74-447F-A5D1-19627D2105FA}" type="presOf" srcId="{897CA3D2-2759-4501-8B2E-9A81CC210E63}" destId="{7376CB3C-6F89-4ABD-A62D-AAA7F921396A}" srcOrd="0" destOrd="0" presId="urn:microsoft.com/office/officeart/2005/8/layout/vProcess5"/>
    <dgm:cxn modelId="{156450A2-4E11-42D7-B22A-E1032EA7183D}" srcId="{73E551F9-199C-4742-BD6C-3375B8CA15EB}" destId="{6C4DE317-7D4B-44EC-9C5E-F1D39044FD8D}" srcOrd="1" destOrd="0" parTransId="{79FF5583-357A-4936-A320-F6735E480922}" sibTransId="{9DB0ACE0-8E58-4185-ACA9-CBFEFB66F062}"/>
    <dgm:cxn modelId="{9AF272B3-DB6E-4097-8E1D-EDDAC3E0CBEB}" srcId="{73E551F9-199C-4742-BD6C-3375B8CA15EB}" destId="{F88F2010-62CA-4250-B40E-91BB666F61E1}" srcOrd="2" destOrd="0" parTransId="{98241D3C-9789-44CB-AA5E-A4F7E92BF346}" sibTransId="{4CA5971E-8557-49BF-B0E6-1538F205F0C1}"/>
    <dgm:cxn modelId="{850256D9-C749-4F9B-878B-A22D0D922E5A}" type="presOf" srcId="{9DB0ACE0-8E58-4185-ACA9-CBFEFB66F062}" destId="{906F6848-9850-40DE-A039-FF592800762F}" srcOrd="0" destOrd="0" presId="urn:microsoft.com/office/officeart/2005/8/layout/vProcess5"/>
    <dgm:cxn modelId="{F4CEB4F2-D85F-41E1-8F97-E0829E29D0B3}" type="presOf" srcId="{897CA3D2-2759-4501-8B2E-9A81CC210E63}" destId="{6A7AE330-9805-4525-B287-FCBA64762102}" srcOrd="1" destOrd="0" presId="urn:microsoft.com/office/officeart/2005/8/layout/vProcess5"/>
    <dgm:cxn modelId="{C4DF0A3B-F1EA-42E6-8EF4-0034EA80E91A}" type="presParOf" srcId="{C93E7BAD-0A6D-48DF-BE1A-A540D6DF3575}" destId="{0D8500DD-4C74-41ED-8E2E-AB4A83445BC8}" srcOrd="0" destOrd="0" presId="urn:microsoft.com/office/officeart/2005/8/layout/vProcess5"/>
    <dgm:cxn modelId="{EFAA0E72-ADAF-4678-81AB-F1DA85751918}" type="presParOf" srcId="{C93E7BAD-0A6D-48DF-BE1A-A540D6DF3575}" destId="{7376CB3C-6F89-4ABD-A62D-AAA7F921396A}" srcOrd="1" destOrd="0" presId="urn:microsoft.com/office/officeart/2005/8/layout/vProcess5"/>
    <dgm:cxn modelId="{DB5293B9-4D9B-4F3D-82A4-FB9674D619D4}" type="presParOf" srcId="{C93E7BAD-0A6D-48DF-BE1A-A540D6DF3575}" destId="{7651E37B-E4DF-435A-8E6A-C8F743F51E16}" srcOrd="2" destOrd="0" presId="urn:microsoft.com/office/officeart/2005/8/layout/vProcess5"/>
    <dgm:cxn modelId="{FB2E7573-CBC5-4599-A238-9567EC420073}" type="presParOf" srcId="{C93E7BAD-0A6D-48DF-BE1A-A540D6DF3575}" destId="{F8DCE3E3-A2D9-4D5A-9C55-16D46D9302F4}" srcOrd="3" destOrd="0" presId="urn:microsoft.com/office/officeart/2005/8/layout/vProcess5"/>
    <dgm:cxn modelId="{1A91F6AE-3AFA-4A77-81C2-B3702084746B}" type="presParOf" srcId="{C93E7BAD-0A6D-48DF-BE1A-A540D6DF3575}" destId="{CD312C93-9AA0-49BB-9481-AF0284775874}" srcOrd="4" destOrd="0" presId="urn:microsoft.com/office/officeart/2005/8/layout/vProcess5"/>
    <dgm:cxn modelId="{02761648-9998-40B6-B68E-CCAA2F57193C}" type="presParOf" srcId="{C93E7BAD-0A6D-48DF-BE1A-A540D6DF3575}" destId="{906F6848-9850-40DE-A039-FF592800762F}" srcOrd="5" destOrd="0" presId="urn:microsoft.com/office/officeart/2005/8/layout/vProcess5"/>
    <dgm:cxn modelId="{439C09A2-F156-438E-B2A7-1868BCC54838}" type="presParOf" srcId="{C93E7BAD-0A6D-48DF-BE1A-A540D6DF3575}" destId="{6A7AE330-9805-4525-B287-FCBA64762102}" srcOrd="6" destOrd="0" presId="urn:microsoft.com/office/officeart/2005/8/layout/vProcess5"/>
    <dgm:cxn modelId="{2266D4A9-D368-4AD3-87FE-BF8EC6FFB583}" type="presParOf" srcId="{C93E7BAD-0A6D-48DF-BE1A-A540D6DF3575}" destId="{B893F694-673B-4189-B51A-038F541E7019}" srcOrd="7" destOrd="0" presId="urn:microsoft.com/office/officeart/2005/8/layout/vProcess5"/>
    <dgm:cxn modelId="{AF581A18-CE82-480D-A4FD-B73FD0F383BA}" type="presParOf" srcId="{C93E7BAD-0A6D-48DF-BE1A-A540D6DF3575}" destId="{42F7B70B-1F6F-44DA-8183-85890F31297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6CB3C-6F89-4ABD-A62D-AAA7F921396A}">
      <dsp:nvSpPr>
        <dsp:cNvPr id="0" name=""/>
        <dsp:cNvSpPr/>
      </dsp:nvSpPr>
      <dsp:spPr>
        <a:xfrm>
          <a:off x="0" y="0"/>
          <a:ext cx="3506382" cy="719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b="1" kern="1200" dirty="0">
              <a:solidFill>
                <a:schemeClr val="bg1"/>
              </a:solidFill>
            </a:rPr>
            <a:t>Pametna Hrvatska - Digitalna transformacija ≥ 25%</a:t>
          </a:r>
        </a:p>
      </dsp:txBody>
      <dsp:txXfrm>
        <a:off x="21081" y="21081"/>
        <a:ext cx="2729689" cy="677613"/>
      </dsp:txXfrm>
    </dsp:sp>
    <dsp:sp modelId="{7651E37B-E4DF-435A-8E6A-C8F743F51E16}">
      <dsp:nvSpPr>
        <dsp:cNvPr id="0" name=""/>
        <dsp:cNvSpPr/>
      </dsp:nvSpPr>
      <dsp:spPr>
        <a:xfrm>
          <a:off x="309386" y="839737"/>
          <a:ext cx="3506382" cy="719775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b="1" kern="1200" dirty="0">
              <a:solidFill>
                <a:schemeClr val="bg1"/>
              </a:solidFill>
            </a:rPr>
            <a:t>Zelena Hrvatska - Zelena tranzicija ≥ 30%</a:t>
          </a:r>
        </a:p>
      </dsp:txBody>
      <dsp:txXfrm>
        <a:off x="330467" y="860818"/>
        <a:ext cx="2686979" cy="677613"/>
      </dsp:txXfrm>
    </dsp:sp>
    <dsp:sp modelId="{F8DCE3E3-A2D9-4D5A-9C55-16D46D9302F4}">
      <dsp:nvSpPr>
        <dsp:cNvPr id="0" name=""/>
        <dsp:cNvSpPr/>
      </dsp:nvSpPr>
      <dsp:spPr>
        <a:xfrm>
          <a:off x="618773" y="1679475"/>
          <a:ext cx="3506382" cy="719775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700" b="1" kern="1200" dirty="0"/>
            <a:t>&gt; 2 milijarde EUR iz EFRR 2021. – 2027.</a:t>
          </a:r>
        </a:p>
      </dsp:txBody>
      <dsp:txXfrm>
        <a:off x="639854" y="1700556"/>
        <a:ext cx="2686979" cy="677613"/>
      </dsp:txXfrm>
    </dsp:sp>
    <dsp:sp modelId="{CD312C93-9AA0-49BB-9481-AF0284775874}">
      <dsp:nvSpPr>
        <dsp:cNvPr id="0" name=""/>
        <dsp:cNvSpPr/>
      </dsp:nvSpPr>
      <dsp:spPr>
        <a:xfrm>
          <a:off x="3038528" y="545829"/>
          <a:ext cx="467853" cy="46785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100" kern="1200"/>
        </a:p>
      </dsp:txBody>
      <dsp:txXfrm>
        <a:off x="3143795" y="545829"/>
        <a:ext cx="257319" cy="352059"/>
      </dsp:txXfrm>
    </dsp:sp>
    <dsp:sp modelId="{906F6848-9850-40DE-A039-FF592800762F}">
      <dsp:nvSpPr>
        <dsp:cNvPr id="0" name=""/>
        <dsp:cNvSpPr/>
      </dsp:nvSpPr>
      <dsp:spPr>
        <a:xfrm>
          <a:off x="3347915" y="1380768"/>
          <a:ext cx="467853" cy="467853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100" kern="1200"/>
        </a:p>
      </dsp:txBody>
      <dsp:txXfrm>
        <a:off x="3453182" y="1380768"/>
        <a:ext cx="257319" cy="352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BC693-D015-4507-B6C2-6D8606D16268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8037A-0DA0-44EE-84F3-E0077783DAF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963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100" dirty="0"/>
              <a:t> 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10345B-E8B3-4758-9633-163330AE4BCA}" type="slidenum">
              <a:rPr kumimoji="0" lang="hr-HR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hr-H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8273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365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4342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6445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C037-8F9A-4792-90A1-E3EDD89F3835}" type="datetime1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0290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0CAD-CE1A-4D4D-8576-66ED2C314022}" type="datetime1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2680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26D5-5664-4399-8EF2-D98645691A66}" type="datetime1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2589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B25BE-FBE6-4FDE-9C69-A1C9E74169B2}" type="datetime1">
              <a:rPr lang="hr-HR" smtClean="0"/>
              <a:t>21.1.2022.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23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8B2B-8DE7-44D2-B221-111734317FE0}" type="datetime1">
              <a:rPr lang="hr-HR" smtClean="0"/>
              <a:t>21.1.2022.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5566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58DB6-6973-4EB5-914B-D0D9E0309DE0}" type="datetime1">
              <a:rPr lang="hr-HR" smtClean="0"/>
              <a:t>21.1.2022.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9996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E2E3D-AE48-4D20-A9F0-19F7CA07D06F}" type="datetime1">
              <a:rPr lang="hr-HR" smtClean="0"/>
              <a:t>21.1.2022.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34454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B804-593C-4E98-81A0-A0A7D4B260FB}" type="datetime1">
              <a:rPr lang="hr-HR" smtClean="0"/>
              <a:t>21.1.2022.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384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1758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AF-78A9-4516-9D6E-2FCBF8907F40}" type="datetime1">
              <a:rPr lang="hr-HR" smtClean="0"/>
              <a:t>21.1.2022.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312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7364-1D86-40C6-9CE7-3E9280FF9646}" type="datetime1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5610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78DC4-0A51-4668-B928-10E2C0829927}" type="datetime1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8225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99876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03914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42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7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/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59239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53508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9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3134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7099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300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4136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9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59885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9"/>
            <a:ext cx="5014913" cy="4873625"/>
          </a:xfrm>
        </p:spPr>
        <p:txBody>
          <a:bodyPr anchor="t"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29854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27557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268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439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83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13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077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015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91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559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51B4F-C6AD-4CD1-A6FA-63110D6BBFEB}" type="datetime1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17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D72D8-84A0-4613-9EA2-A0BB14827545}" type="datetimeFigureOut">
              <a:rPr lang="hr-HR" smtClean="0"/>
              <a:t>21.1.2022.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4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4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A4036-A308-4A75-8A54-5638A79A768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895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hyperlink" Target="mailto:razvojna.agencija@zagreb.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png"/><Relationship Id="rId7" Type="http://schemas.openxmlformats.org/officeDocument/2006/relationships/diagramData" Target="../diagrams/data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11" Type="http://schemas.microsoft.com/office/2007/relationships/diagramDrawing" Target="../diagrams/drawing1.xml"/><Relationship Id="rId5" Type="http://schemas.openxmlformats.org/officeDocument/2006/relationships/image" Target="../media/image6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png"/><Relationship Id="rId9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mailto:tehnicka.pomoc@mrrfeu.hr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0B79D9-824B-4CC9-97C2-F188D3CAD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9774" y="4192533"/>
            <a:ext cx="5478946" cy="2990675"/>
          </a:xfrm>
        </p:spPr>
        <p:txBody>
          <a:bodyPr>
            <a:noAutofit/>
          </a:bodyPr>
          <a:lstStyle/>
          <a:p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1800" i="1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hr-HR" sz="1800" i="1" dirty="0">
                <a:solidFill>
                  <a:srgbClr val="0070C0"/>
                </a:solidFill>
                <a:latin typeface="Arial Black" panose="020B0A04020102020204" pitchFamily="34" charset="0"/>
              </a:rPr>
              <a:t>Nacionalni plan oporavka i otpornosti 2021. – 2026.</a:t>
            </a: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pl-PL" sz="21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Poziv za dodjelu bespovratnih sredstava „Priprema projektno-tehničke dokumentacije za projekte u području digitalne transformacije i zelene tranzicije“</a:t>
            </a: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hr-HR" sz="2000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endParaRPr lang="hr-HR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E70193D0-E9D0-4F74-A5F5-865B2600B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92533"/>
            <a:ext cx="4000717" cy="1395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61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062924"/>
            <a:ext cx="893427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!!!</a:t>
            </a:r>
          </a:p>
          <a:p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Prijavitelj i partner temeljem svog djelokruga i/ili utvrđenih djelatnosti mora biti nadležan za implementaciju i/ili fizičku realizaciju projekta ili dijela projekta za čiju se pripremu dodjeljuju bespovratna sredstva u okviru ovoga Poziva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Prijavitelj i partner (u slučaju formiranja partnerstva) mora biti nositelj barem jednog prihvatljivog troška u okviru projektnog prijedloga što znači da je zadužen za pripremu i provedbu određene nabave te izvršavanje ugovora o uslugama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Partneri ne mogu biti nositelji većeg iznosa troškova od prijavitelja (zbroj iznosa troškova svih partnera ne može biti viši od iznosa troškova za koje je nositelj prijavitelj)</a:t>
            </a:r>
          </a:p>
        </p:txBody>
      </p:sp>
    </p:spTree>
    <p:extLst>
      <p:ext uri="{BB962C8B-B14F-4D97-AF65-F5344CB8AC3E}">
        <p14:creationId xmlns:p14="http://schemas.microsoft.com/office/powerpoint/2010/main" val="1042478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524318"/>
            <a:ext cx="893427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Projekti za koje se priprema projektno-tehnička dokumentacija </a:t>
            </a:r>
            <a:r>
              <a:rPr lang="hr-HR" b="1" dirty="0"/>
              <a:t>moraju</a:t>
            </a:r>
            <a:r>
              <a:rPr lang="hr-HR" dirty="0"/>
              <a:t> se odnositi na područje politike </a:t>
            </a:r>
            <a:r>
              <a:rPr lang="hr-HR" b="1" dirty="0"/>
              <a:t>digitalne transformacije ili zelene tranzicije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Područja intervencija </a:t>
            </a:r>
            <a:r>
              <a:rPr lang="hr-HR" b="1" dirty="0"/>
              <a:t>digitalne transformacije: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IKT rješenja, digitalizacija, e-usluge, aplikacije za javne usluge i/ili poslovanje javnopravnih tijela;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IKT infrastruktura za javne usluge: opsežni računalni resursi/oprema, podatkovni centri, senzori i ostala bežična oprema;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digitalizacija u području zdravstvene skrbi;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usluge i aplikacije e-zdravlja (uključujući e-skrb, internet stvari za tjelesnu aktivnost i život potpomognut okolinom);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digitalizacija ustanova za obrazovanje i osposobljavanje i/ili razvoj digitalnih vještina i sadržaja u tim ustanovama;</a:t>
            </a:r>
          </a:p>
          <a:p>
            <a:pPr lvl="1"/>
            <a:endParaRPr lang="hr-HR" b="1" dirty="0"/>
          </a:p>
          <a:p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96960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Prihvatljiva područja intervencija</a:t>
            </a:r>
          </a:p>
        </p:txBody>
      </p:sp>
    </p:spTree>
    <p:extLst>
      <p:ext uri="{BB962C8B-B14F-4D97-AF65-F5344CB8AC3E}">
        <p14:creationId xmlns:p14="http://schemas.microsoft.com/office/powerpoint/2010/main" val="999260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8EE9-F1EC-40F1-82DE-929A9BBDCF74}"/>
              </a:ext>
            </a:extLst>
          </p:cNvPr>
          <p:cNvSpPr txBox="1"/>
          <p:nvPr/>
        </p:nvSpPr>
        <p:spPr>
          <a:xfrm>
            <a:off x="847288" y="813732"/>
            <a:ext cx="775981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digitalizacija gradskog prometa;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pametni gradovi – korištenje digitalnih i komunikacijskih tehnologija kako bi se što bolje zadovoljile potrebe građana i unaprijedila učinkovitost gradskih usluga;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pametna sela – transformacija ruralnih područja korištenjem digitalnih i komunikacijskih tehnologija.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Područja intervencija </a:t>
            </a:r>
            <a:r>
              <a:rPr lang="hr-HR" b="1" dirty="0"/>
              <a:t>zelene tranzicije: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izgradnja novih energetski učinkovitih zgrada: za predškolsko obrazovanje i skrb djece, osnovno, sekundarno i tercijarno obrazovanje te strukovno obrazovanje, stambena infrastruktura, zdravstvena infrastruktura, ostala socijalna infrastruktura koja doprinosi uključivanju u zajednicu;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obnova radi povećanja energetske učinkovitosti ili mjere energetske učinkovitosti za javne zgrade i javnu infrastrukturu;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mjere za prilagodbu klimatskim promjenama te sprečavanje i upravljanje rizicima povezanima s klimom: požari, poplave, klizišta, oluje, suše, ostalo (uključujući podizanje svijesti, sustave civilne zaštite i upravljanja katastrofama, infrastrukture i ekosustavne pristupe);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8771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23EB8F8-85C9-4130-8C4F-0B76297BFD8E}"/>
              </a:ext>
            </a:extLst>
          </p:cNvPr>
          <p:cNvSpPr txBox="1"/>
          <p:nvPr/>
        </p:nvSpPr>
        <p:spPr>
          <a:xfrm>
            <a:off x="771087" y="433197"/>
            <a:ext cx="836382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sprečavanje rizika i upravljanje ne klimatskim prirodnim rizicima (npr. potresima) i rizicima povezanim s ljudskim aktivnostima (npr. tehnološke nezgode) uključujući podizanje svijesti, sustave civilne zaštite i upravljanja katastrofama, infrastrukture i ekosustavne pristupe;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unaprjeđenje kakvoće zraka;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zaštita, obnova i održivo korištenje područja mreže Natura 2000;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zaštita prirode i biološke raznolikosti, očuvanje i obnova ekosustava i povezana zelena infrastruktura;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zaštita, razvoj i promicanje prirodne baštine izvan područja mreže Natura 2000;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zelena infrastruktura u urbanim područjima;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biciklistička infrastruktura;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sanacija industrijskih lokacija.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r>
              <a:rPr lang="hr-HR" sz="2400" b="1" dirty="0">
                <a:solidFill>
                  <a:srgbClr val="FF0000"/>
                </a:solidFill>
              </a:rPr>
              <a:t>!!!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Jedan projektni prijedlog treba se odnositi </a:t>
            </a:r>
            <a:r>
              <a:rPr lang="hr-HR" b="1" dirty="0"/>
              <a:t>ili</a:t>
            </a:r>
            <a:r>
              <a:rPr lang="hr-HR" dirty="0"/>
              <a:t> na „digitalnu transformaciju“ (i pripadajuća područja intervencija) </a:t>
            </a:r>
            <a:r>
              <a:rPr lang="hr-HR" b="1" dirty="0"/>
              <a:t>ili</a:t>
            </a:r>
            <a:r>
              <a:rPr lang="hr-HR" dirty="0"/>
              <a:t> na „zelenu tranziciju“ (i pripadajuća područja intervencija)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466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549485"/>
            <a:ext cx="893427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/>
              <a:t>„ne nanosi bitnu štetu” </a:t>
            </a:r>
            <a:r>
              <a:rPr lang="hr-HR" dirty="0"/>
              <a:t>znači da se ne podupiru i ne obavljaju gospodarske djelatnosti kojima se nanosi bitna šteta bilo kojem od okolišnih ciljeva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Za relevantnu podkomponentu NPOO-a C2.1 „Jačanje kapaciteta za pripremu i provedbu javnih politika i projekata“, dana je opća ocjena da pripadajuće mjere nemaju ili imaju beznačajni predvidljivi utjecaj na okolišni cilj, te se kao takva podkomponenta smatra usklađenom s načelom „ne nanosi bitnu štetu“ za relevantni cilj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U Prijavnom obrascu, u rubrici Horizontalno načelo, prijavitelj ukratko i preliminarno opisuje primjenu načela „ne nanosi bitnu štetu“ za projekt za koji se priprema projektno-tehnička dokumentacija</a:t>
            </a:r>
          </a:p>
          <a:p>
            <a:pPr lvl="1"/>
            <a:endParaRPr lang="hr-HR" b="1" dirty="0"/>
          </a:p>
          <a:p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96960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Načelo „ne nanosi bitnu štetu”</a:t>
            </a: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821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468073"/>
            <a:ext cx="8934275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Prihvatljivi troškovi odnose se isključivo na troškove usluga za pripremu projektno-tehničke dokumentacije projekta koji potpada pod prihvatljivo područje intervencije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Prihvatljivi su troškovi usluga za pripremu sljedeće projektno-tehničke dokumentacije: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usluge izrade studije izvedivosti i/ili analize troškova i koristi;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usluge izrade (tehničkih) specifikacija, tehničkih i/ili tehnoloških rješenja;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usluge izrade projekata za računalne mreže, uključujući snimku stanja;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usluge izrade dijelova ili kompletne dokumentacije o nabavi neophodne za implementaciju i/ili fizičku realizaciju planiranog projekta;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usluge izrade idejnog rješenja i/ili idejnog projekta i/ili glavnog projekta i/ili projekta uklanjanja građevine i/ili izvedbenog projekta i/ili projekta opremanja;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usluge izrade elaborata i ekvivalentnih dokumenata koji su potrebni za idejni projekt i/ili glavni projekt i/ili za utvrđivanje posebnih uvjeta i uvjeta priključenja;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lvl="1"/>
            <a:endParaRPr lang="hr-HR" b="1" dirty="0"/>
          </a:p>
          <a:p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33462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Prihvatljive kategorije troškova, proračun projekta</a:t>
            </a: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696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964734"/>
            <a:ext cx="89342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usluge revidenta za kontrolu glavnog projekta i/ili izvedbenog projekta i/ili projekta uklanjanja građevine;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usluge izrade dokumenata za provođenje postupka procjene utjecaja zahvata na okoliš, postupka ocjene o potrebi procjene utjecaja na okoliš i/ili ocjene prihvatljivosti zahvata za ekološku mrežu.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r>
              <a:rPr lang="hr-HR" sz="2400" b="1" dirty="0">
                <a:solidFill>
                  <a:srgbClr val="FF0000"/>
                </a:solidFill>
              </a:rPr>
              <a:t>!!!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U okviru navedene kategorije troška, prihvatljiva je izrada dijelova ili kompletne dokumentacije o nabavi za ugovaranje radova/roba/usluga za implementaciju i/ili fizičku realizaciju planiranog projekta</a:t>
            </a:r>
          </a:p>
          <a:p>
            <a:endParaRPr lang="hr-H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hr-HR" dirty="0"/>
              <a:t>Izrada dokumentacije o nabavi u drugim slučajevima nije prihvatljiv trošak. Na primjer, nije prihvatljiva izrada dokumentacije o nabavi za postupak nabave i ugovaranje izrade studije izvedivosti, nije prihvatljiva izrada dokumentacije o nabavi za postupak nabave i ugovaranje usluge izrade dokumenata za provođenje postupka procjene utjecaja zahvata na okoliš, itd.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5550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381705"/>
            <a:ext cx="8934275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Pod razdobljem provedbe projekta podrazumijeva se razdoblje za pripremu projektno-tehničke dokumentacije koja se financira bespovratnim sredstvima ovoga Poziva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Početak razdoblja provedbe označava vrijeme kada je prijavitelj započeo ili kada planira započeti aktivnosti koje se odnose na pripremu projektno-tehničke dokumentacije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/>
              <a:t>Početak razdoblja provedbe </a:t>
            </a:r>
            <a:r>
              <a:rPr lang="hr-HR" dirty="0"/>
              <a:t>može biti prije datuma objave Uputa za prijavitelje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/>
              <a:t>Kraj razdoblja provedbe </a:t>
            </a:r>
            <a:r>
              <a:rPr lang="hr-HR" dirty="0"/>
              <a:t>ne može biti nakon </a:t>
            </a:r>
            <a:r>
              <a:rPr lang="hr-HR" b="1" dirty="0"/>
              <a:t>31. svibnja 2025. godine </a:t>
            </a:r>
            <a:r>
              <a:rPr lang="hr-HR" dirty="0"/>
              <a:t>- krajnji mogući rok za dovršetak izrade projektno-tehničke dokumentacije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/>
              <a:t>Razdoblje prihvatljivosti izdataka </a:t>
            </a:r>
            <a:r>
              <a:rPr lang="hr-HR" dirty="0"/>
              <a:t>može započeti najranije </a:t>
            </a:r>
            <a:r>
              <a:rPr lang="hr-HR" b="1" dirty="0"/>
              <a:t>01. ožujka 2020. godine</a:t>
            </a:r>
            <a:r>
              <a:rPr lang="hr-HR" dirty="0"/>
              <a:t> i može trajati najduže do </a:t>
            </a:r>
            <a:r>
              <a:rPr lang="hr-HR" b="1" dirty="0"/>
              <a:t>30. lipnja 2025. godine</a:t>
            </a: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lvl="1"/>
            <a:endParaRPr lang="hr-HR" b="1" dirty="0"/>
          </a:p>
          <a:p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96960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Razdoblje provedbe projekta i razdoblje prihvatljivosti izdataka</a:t>
            </a: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559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599819"/>
            <a:ext cx="893427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Ukupni iznos pretfinanciranja ne može biti viši od </a:t>
            </a:r>
            <a:r>
              <a:rPr lang="hr-HR" b="1" dirty="0"/>
              <a:t>15 %</a:t>
            </a:r>
            <a:r>
              <a:rPr lang="hr-HR" dirty="0"/>
              <a:t> od iznosa dodijeljenih bespovratnih sredstava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Korisnik može zatražiti isplatu pretfinanciranja nakon što su za provedbu aktivnosti projekta </a:t>
            </a:r>
            <a:r>
              <a:rPr lang="hr-HR" b="1" dirty="0"/>
              <a:t>zaključeni ugovori o uslugama u iznosu od minimalno 35%</a:t>
            </a:r>
            <a:r>
              <a:rPr lang="hr-HR" dirty="0"/>
              <a:t> od iznosa ukupnih prihvatljivih troškova projekta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Pretfinanicanje se isplaćuje </a:t>
            </a:r>
            <a:r>
              <a:rPr lang="hr-HR" b="1" dirty="0"/>
              <a:t>jednokratno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lvl="1"/>
            <a:endParaRPr lang="hr-HR" b="1" dirty="0"/>
          </a:p>
          <a:p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96960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Pretfinanciranje</a:t>
            </a:r>
            <a:endParaRPr lang="hr-H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575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3">
            <a:extLst>
              <a:ext uri="{FF2B5EF4-FFF2-40B4-BE49-F238E27FC236}">
                <a16:creationId xmlns:a16="http://schemas.microsoft.com/office/drawing/2014/main" id="{02854B69-3717-4293-B45C-7CB04AF7EA9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333" y="5523253"/>
            <a:ext cx="1516856" cy="538123"/>
          </a:xfrm>
          <a:prstGeom prst="rect">
            <a:avLst/>
          </a:prstGeom>
        </p:spPr>
      </p:pic>
      <p:pic>
        <p:nvPicPr>
          <p:cNvPr id="4" name="Slika 1">
            <a:extLst>
              <a:ext uri="{FF2B5EF4-FFF2-40B4-BE49-F238E27FC236}">
                <a16:creationId xmlns:a16="http://schemas.microsoft.com/office/drawing/2014/main" id="{E57ED35F-65B4-415C-B24B-62A7C889EA8D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739" y="5523253"/>
            <a:ext cx="1054060" cy="654725"/>
          </a:xfrm>
          <a:prstGeom prst="rect">
            <a:avLst/>
          </a:prstGeom>
        </p:spPr>
      </p:pic>
      <p:pic>
        <p:nvPicPr>
          <p:cNvPr id="5" name="Slika 2">
            <a:extLst>
              <a:ext uri="{FF2B5EF4-FFF2-40B4-BE49-F238E27FC236}">
                <a16:creationId xmlns:a16="http://schemas.microsoft.com/office/drawing/2014/main" id="{020F58D8-6071-4866-B7AF-BF94CAFE1E84}"/>
              </a:ext>
            </a:extLst>
          </p:cNvPr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811" y="5523253"/>
            <a:ext cx="1774339" cy="512295"/>
          </a:xfrm>
          <a:prstGeom prst="rect">
            <a:avLst/>
          </a:prstGeom>
        </p:spPr>
      </p:pic>
      <p:sp>
        <p:nvSpPr>
          <p:cNvPr id="8" name="Pravokutnik 7">
            <a:extLst>
              <a:ext uri="{FF2B5EF4-FFF2-40B4-BE49-F238E27FC236}">
                <a16:creationId xmlns:a16="http://schemas.microsoft.com/office/drawing/2014/main" id="{3473DDE3-1B9B-43AD-87CC-204E07CB759F}"/>
              </a:ext>
            </a:extLst>
          </p:cNvPr>
          <p:cNvSpPr/>
          <p:nvPr/>
        </p:nvSpPr>
        <p:spPr>
          <a:xfrm>
            <a:off x="1091572" y="1881129"/>
            <a:ext cx="7980694" cy="2776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71475"/>
            <a:r>
              <a:rPr lang="hr-HR" sz="4875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Zahvaljujemo na pažnji!</a:t>
            </a:r>
          </a:p>
          <a:p>
            <a:pPr defTabSz="371475"/>
            <a:endParaRPr lang="hr-HR" sz="1463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371475">
              <a:lnSpc>
                <a:spcPct val="250000"/>
              </a:lnSpc>
            </a:pPr>
            <a:r>
              <a:rPr lang="hr-HR" sz="1463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https://www.razvojnaagencijazagreb.hr/</a:t>
            </a:r>
          </a:p>
          <a:p>
            <a:pPr algn="ctr" defTabSz="371475">
              <a:lnSpc>
                <a:spcPct val="150000"/>
              </a:lnSpc>
            </a:pPr>
            <a:r>
              <a:rPr lang="hr-HR" sz="1463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Prilaz Ivana Visina 1-3 / 10 000 Zagreb, Hrvatska</a:t>
            </a:r>
          </a:p>
          <a:p>
            <a:pPr algn="ctr" defTabSz="371475">
              <a:lnSpc>
                <a:spcPct val="150000"/>
              </a:lnSpc>
            </a:pPr>
            <a:r>
              <a:rPr lang="hr-HR" sz="1463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+385 1 460 3482</a:t>
            </a:r>
          </a:p>
          <a:p>
            <a:pPr algn="ctr" defTabSz="371475">
              <a:lnSpc>
                <a:spcPct val="250000"/>
              </a:lnSpc>
            </a:pPr>
            <a:r>
              <a:rPr lang="hr-HR" sz="1463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razvojna.agencija@zagreb.hr</a:t>
            </a:r>
            <a:r>
              <a:rPr lang="hr-HR" sz="1463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1463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2669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96960" y="1214076"/>
            <a:ext cx="89342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  <a:p>
            <a:r>
              <a:rPr lang="hr-HR" dirty="0"/>
              <a:t>referentni broj Poziva: C2.1.R2.I1.01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C2. Javna uprava, pravosuđe i državna imovina</a:t>
            </a:r>
          </a:p>
          <a:p>
            <a:r>
              <a:rPr lang="hr-HR" dirty="0"/>
              <a:t>C2.1. Jačanje kapaciteta za izradu i provedbu javnih politika i projekata</a:t>
            </a:r>
          </a:p>
          <a:p>
            <a:r>
              <a:rPr lang="hr-HR" dirty="0"/>
              <a:t>C2.1. R2 Jačanje kapaciteta za pripremu i provedbu EU projekata</a:t>
            </a:r>
          </a:p>
          <a:p>
            <a:r>
              <a:rPr lang="hr-HR" dirty="0"/>
              <a:t>C2.1. R2-I1 Osiguravanje pomoći korisnicima u pripremi natječajne projektno-tehničke dokumentacije</a:t>
            </a:r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96960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Investicija iz Plana oporavka i otpornosti 2021. – 2026. </a:t>
            </a:r>
          </a:p>
        </p:txBody>
      </p:sp>
    </p:spTree>
    <p:extLst>
      <p:ext uri="{BB962C8B-B14F-4D97-AF65-F5344CB8AC3E}">
        <p14:creationId xmlns:p14="http://schemas.microsoft.com/office/powerpoint/2010/main" val="81658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96960" y="1214076"/>
            <a:ext cx="89342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Jedan od ključnih preduvjeta za uspješnu provedbu EU projekata je pripremljenost samih projekata za provedbu. Uzimajući u obzir da Mehanizam za oporavak i otpornost baš kao i Kohezijska politika podupiru financiranje projekata vezanih za zelenu i digitalnu tranziciju te da se dobrim dijelom vremenski okvir provedbe projekata preklapa potrebno je osigurati dostatnu zalihu projekata spremnih za provedbu u narednoj financijskoj perspektivi koji se odnose na ključna područja poput zelenog i digitalnog.</a:t>
            </a:r>
          </a:p>
          <a:p>
            <a:endParaRPr lang="hr-HR" i="1" dirty="0"/>
          </a:p>
          <a:p>
            <a:r>
              <a:rPr lang="hr-HR" i="1" dirty="0"/>
              <a:t>Financiranjem ove mjere iz sredstava za Kohezijsku politiku 2021.-2027. ne bi bilo moguće pravovremeno osigurati dostatnu zalihu projekata.</a:t>
            </a:r>
          </a:p>
          <a:p>
            <a:endParaRPr lang="hr-HR" i="1" dirty="0"/>
          </a:p>
          <a:p>
            <a:r>
              <a:rPr lang="hr-HR" i="1" dirty="0"/>
              <a:t>Investicija podrazumijeva osiguravanje pomoći korisnicima u pravovremenoj i potpunoj pripremi sve potrebne dokumentacije za prijavu na natječaj u okviru programa 2021.-2027.</a:t>
            </a:r>
          </a:p>
        </p:txBody>
      </p:sp>
    </p:spTree>
    <p:extLst>
      <p:ext uri="{BB962C8B-B14F-4D97-AF65-F5344CB8AC3E}">
        <p14:creationId xmlns:p14="http://schemas.microsoft.com/office/powerpoint/2010/main" val="408658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425257"/>
            <a:ext cx="89342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i="1" dirty="0"/>
              <a:t>U Nacionalnom planu oporavka i otpornosti ocjenjuje se da je trenutna zaliha projekata na području digitalne transformacije i zelene tranzicije nedostatna, kako za provedbu i financiranje u okviru Mehanizma za oporavak i otpornost tako i u okviru Kohezijske politike 2021. – 2027., te se posebno ističe nedostatak spremne projektno-tehničke dokumentacije, koja je preduvjet za početak implementacije i/ili fizičke realizacije projekata.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7C77DE-DD52-4DFC-A81F-C829CB75E2C0}"/>
              </a:ext>
            </a:extLst>
          </p:cNvPr>
          <p:cNvSpPr txBox="1"/>
          <p:nvPr/>
        </p:nvSpPr>
        <p:spPr>
          <a:xfrm>
            <a:off x="2382473" y="314587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044778-CD5A-40E5-A248-076855405C8B}"/>
              </a:ext>
            </a:extLst>
          </p:cNvPr>
          <p:cNvSpPr txBox="1"/>
          <p:nvPr/>
        </p:nvSpPr>
        <p:spPr>
          <a:xfrm>
            <a:off x="396960" y="452506"/>
            <a:ext cx="7248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Digitalna transformacija i Zelena tranzicija Europskog fonda za regionalni razvoj 2021. – 2027. </a:t>
            </a:r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195B8CC5-2AAC-4EB3-979A-57A89BAA1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5623684"/>
              </p:ext>
            </p:extLst>
          </p:nvPr>
        </p:nvGraphicFramePr>
        <p:xfrm>
          <a:off x="2801520" y="3167450"/>
          <a:ext cx="4125156" cy="2399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8276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734043"/>
            <a:ext cx="89342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Priprema zalihe zrelih projekata u području </a:t>
            </a:r>
            <a:r>
              <a:rPr lang="hr-HR" b="1" dirty="0"/>
              <a:t>digitalne transformacije</a:t>
            </a:r>
            <a:r>
              <a:rPr lang="hr-HR" dirty="0"/>
              <a:t> i </a:t>
            </a:r>
            <a:r>
              <a:rPr lang="hr-HR" b="1" dirty="0"/>
              <a:t>zelene tranzicije</a:t>
            </a:r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Bespovratna sredstva iz Mehanizma za oporavak i otpornost za </a:t>
            </a:r>
            <a:r>
              <a:rPr lang="hr-HR" b="1" dirty="0"/>
              <a:t>financiranje izrade projektno-tehničke dokumentacije</a:t>
            </a:r>
            <a:r>
              <a:rPr lang="hr-HR" dirty="0"/>
              <a:t> </a:t>
            </a:r>
            <a:r>
              <a:rPr lang="pl-PL" dirty="0"/>
              <a:t>u području digitalne transformacije i zelene tranzicije</a:t>
            </a:r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Projekti pripremljeni bespovratnim sredstvima u okviru ovoga Poziva ne ostvaruju automatizmom pravo i na dodatna bespovratna sredstva za implementaciju i/ili fizičku realizaciju tih projekata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96960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Cilj Poziva za dodjelu bespovratnih sredstava </a:t>
            </a:r>
          </a:p>
        </p:txBody>
      </p:sp>
    </p:spTree>
    <p:extLst>
      <p:ext uri="{BB962C8B-B14F-4D97-AF65-F5344CB8AC3E}">
        <p14:creationId xmlns:p14="http://schemas.microsoft.com/office/powerpoint/2010/main" val="300806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734043"/>
            <a:ext cx="89342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Projektni prijedlozi po ovom Pozivu podnose se </a:t>
            </a:r>
            <a:r>
              <a:rPr lang="hr-HR" b="1" dirty="0"/>
              <a:t>Ministarstvu regionalnoga razvoja i fondova Europske unije</a:t>
            </a:r>
            <a:r>
              <a:rPr lang="hr-HR" dirty="0"/>
              <a:t> </a:t>
            </a:r>
            <a:r>
              <a:rPr lang="pt-BR" dirty="0"/>
              <a:t>na adresu e-pošte</a:t>
            </a:r>
            <a:r>
              <a:rPr lang="hr-HR" dirty="0"/>
              <a:t>:</a:t>
            </a:r>
            <a:r>
              <a:rPr lang="pt-BR" dirty="0"/>
              <a:t> </a:t>
            </a:r>
            <a:r>
              <a:rPr lang="pt-BR" dirty="0">
                <a:hlinkClick r:id="rId7"/>
              </a:rPr>
              <a:t>tehnicka.pomoc@mrrfeu.hr </a:t>
            </a: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Projektni prijedlozi moraju biti dostavljeni najkasnije </a:t>
            </a:r>
            <a:r>
              <a:rPr lang="hr-HR" b="1" dirty="0"/>
              <a:t>do 28. veljače 2022. </a:t>
            </a:r>
            <a:r>
              <a:rPr lang="hr-HR" dirty="0"/>
              <a:t>godine </a:t>
            </a:r>
            <a:r>
              <a:rPr lang="hr-HR" b="1" dirty="0"/>
              <a:t>do 16:00 sati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96960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Nadležnost i rok za prijavu</a:t>
            </a:r>
          </a:p>
        </p:txBody>
      </p:sp>
    </p:spTree>
    <p:extLst>
      <p:ext uri="{BB962C8B-B14F-4D97-AF65-F5344CB8AC3E}">
        <p14:creationId xmlns:p14="http://schemas.microsoft.com/office/powerpoint/2010/main" val="20657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465595"/>
            <a:ext cx="893427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Ukupno raspoloživa bespovratna sredstava za dodjelu u okviru ovog Poziva iznose 160.000.000,00 kuna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40.000.000,00 kuna rezervirano za provedbu razvojnog sporazuma za sjever Hrvatske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dirty="0"/>
              <a:t>20.000.000,00 kuna rezervirano za projektne prijedloge s područja Sisačko-moslavačke županije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hr-HR" b="1" dirty="0"/>
              <a:t>100.000.000,00 kuna </a:t>
            </a:r>
            <a:r>
              <a:rPr lang="hr-HR" dirty="0"/>
              <a:t>odnosi se na sva ostala područja Republike Hrvatske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Sufinanciranje </a:t>
            </a:r>
            <a:r>
              <a:rPr lang="hr-HR" b="1" dirty="0"/>
              <a:t>do 90% </a:t>
            </a:r>
            <a:r>
              <a:rPr lang="hr-HR" dirty="0"/>
              <a:t>iznosa ukupno prihvatljivih troškova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Iznos bespovratnih sredstava pojedinačnog projektnog prijedloga mora biti između </a:t>
            </a:r>
            <a:r>
              <a:rPr lang="hr-HR" b="1" dirty="0"/>
              <a:t>400.000,00 kuna </a:t>
            </a:r>
            <a:r>
              <a:rPr lang="hr-HR" dirty="0"/>
              <a:t>i</a:t>
            </a:r>
            <a:r>
              <a:rPr lang="hr-HR" b="1" dirty="0"/>
              <a:t> 2.500.000,00 kuna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96960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Financijska alokacija, iznosi i stopa sufinanciranja</a:t>
            </a:r>
          </a:p>
        </p:txBody>
      </p:sp>
    </p:spTree>
    <p:extLst>
      <p:ext uri="{BB962C8B-B14F-4D97-AF65-F5344CB8AC3E}">
        <p14:creationId xmlns:p14="http://schemas.microsoft.com/office/powerpoint/2010/main" val="3962294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734043"/>
            <a:ext cx="893427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Prijavitelj može samostalno prijaviti projektni prijedlog, odnosno provoditi aktivnosti na pripremi projektno-tehničke dokumentacije ili može imati partnera/partnere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Prijavitelj može biti partner na drugom projektu pripreme projektno-tehničke dokumentacije u okviru ovoga Poziva, i obrnuto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/>
              <a:t>Prijavitelj</a:t>
            </a:r>
            <a:r>
              <a:rPr lang="hr-HR" dirty="0"/>
              <a:t> je moguće biti </a:t>
            </a:r>
            <a:r>
              <a:rPr lang="hr-HR" b="1" dirty="0"/>
              <a:t>najviše</a:t>
            </a:r>
            <a:r>
              <a:rPr lang="hr-HR" dirty="0"/>
              <a:t> </a:t>
            </a:r>
            <a:r>
              <a:rPr lang="hr-HR" b="1" dirty="0"/>
              <a:t>dva puta</a:t>
            </a:r>
            <a:r>
              <a:rPr lang="hr-HR" dirty="0"/>
              <a:t> i </a:t>
            </a:r>
            <a:r>
              <a:rPr lang="hr-HR" b="1" dirty="0"/>
              <a:t>partner</a:t>
            </a:r>
            <a:r>
              <a:rPr lang="hr-HR" dirty="0"/>
              <a:t> je moguće biti </a:t>
            </a:r>
            <a:r>
              <a:rPr lang="hr-HR" b="1" dirty="0"/>
              <a:t>najviše</a:t>
            </a:r>
            <a:r>
              <a:rPr lang="hr-HR" dirty="0"/>
              <a:t> </a:t>
            </a:r>
            <a:r>
              <a:rPr lang="hr-HR" b="1" dirty="0"/>
              <a:t>dva puta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Pojedini projektni prijedlog mora se odnositi </a:t>
            </a:r>
            <a:r>
              <a:rPr lang="hr-HR" b="1" dirty="0"/>
              <a:t>isključivo na jedan projekt </a:t>
            </a:r>
            <a:r>
              <a:rPr lang="hr-HR" dirty="0"/>
              <a:t>za kojeg se priprema projektno-tehnička dokumentacija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F0819-11A1-4B0D-8CEC-15F349827031}"/>
              </a:ext>
            </a:extLst>
          </p:cNvPr>
          <p:cNvSpPr txBox="1"/>
          <p:nvPr/>
        </p:nvSpPr>
        <p:spPr>
          <a:xfrm>
            <a:off x="396960" y="564624"/>
            <a:ext cx="6811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b="1" dirty="0">
                <a:solidFill>
                  <a:schemeClr val="accent1">
                    <a:lumMod val="75000"/>
                  </a:schemeClr>
                </a:solidFill>
              </a:rPr>
              <a:t>Prihvatljivi prijavitelji i partneri</a:t>
            </a:r>
          </a:p>
        </p:txBody>
      </p:sp>
    </p:spTree>
    <p:extLst>
      <p:ext uri="{BB962C8B-B14F-4D97-AF65-F5344CB8AC3E}">
        <p14:creationId xmlns:p14="http://schemas.microsoft.com/office/powerpoint/2010/main" val="1652755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uropska unija – Zajedno do fondova EU - Poslovna inteligencija">
            <a:extLst>
              <a:ext uri="{FF2B5EF4-FFF2-40B4-BE49-F238E27FC236}">
                <a16:creationId xmlns:a16="http://schemas.microsoft.com/office/drawing/2014/main" id="{E155350A-83A8-40E8-AC3E-485B42DD94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E958084-837B-4F0A-BA6C-6181DE4F9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672" y="253997"/>
            <a:ext cx="2572667" cy="710737"/>
          </a:xfrm>
          <a:prstGeom prst="rect">
            <a:avLst/>
          </a:prstGeom>
        </p:spPr>
      </p:pic>
      <p:pic>
        <p:nvPicPr>
          <p:cNvPr id="17" name="Slika 3">
            <a:extLst>
              <a:ext uri="{FF2B5EF4-FFF2-40B4-BE49-F238E27FC236}">
                <a16:creationId xmlns:a16="http://schemas.microsoft.com/office/drawing/2014/main" id="{FF9C29F9-D1CA-4105-8E39-AC85A005698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64" y="6006541"/>
            <a:ext cx="1866900" cy="662305"/>
          </a:xfrm>
          <a:prstGeom prst="rect">
            <a:avLst/>
          </a:prstGeom>
        </p:spPr>
      </p:pic>
      <p:pic>
        <p:nvPicPr>
          <p:cNvPr id="18" name="Slika 1">
            <a:extLst>
              <a:ext uri="{FF2B5EF4-FFF2-40B4-BE49-F238E27FC236}">
                <a16:creationId xmlns:a16="http://schemas.microsoft.com/office/drawing/2014/main" id="{40728568-E82E-4369-ACF8-D8C1A3396A3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446" y="6006541"/>
            <a:ext cx="1297305" cy="805815"/>
          </a:xfrm>
          <a:prstGeom prst="rect">
            <a:avLst/>
          </a:prstGeom>
        </p:spPr>
      </p:pic>
      <p:pic>
        <p:nvPicPr>
          <p:cNvPr id="19" name="Slika 2">
            <a:extLst>
              <a:ext uri="{FF2B5EF4-FFF2-40B4-BE49-F238E27FC236}">
                <a16:creationId xmlns:a16="http://schemas.microsoft.com/office/drawing/2014/main" id="{8A6D6C5F-D4F1-4246-8B18-698EB1151B4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537" y="6006541"/>
            <a:ext cx="2183802" cy="6305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D2F730-0983-4447-A90E-AB6B4C69DCBB}"/>
              </a:ext>
            </a:extLst>
          </p:cNvPr>
          <p:cNvSpPr txBox="1"/>
          <p:nvPr/>
        </p:nvSpPr>
        <p:spPr>
          <a:xfrm>
            <a:off x="333462" y="1062924"/>
            <a:ext cx="893427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 dirty="0"/>
              <a:t>Prihvatljivi prijavitelji i partneri </a:t>
            </a:r>
            <a:r>
              <a:rPr lang="hr-HR" dirty="0"/>
              <a:t>za ovaj Poziv za dodjelu bespovratnih sredstava su sljedeće vrste pravnih subjekata: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lvl="1"/>
            <a:r>
              <a:rPr lang="hr-HR" dirty="0"/>
              <a:t>-	jedinice lokalne i područne (regionalne) samouprave;</a:t>
            </a:r>
          </a:p>
          <a:p>
            <a:pPr marL="742950" lvl="1" indent="-285750">
              <a:buFontTx/>
              <a:buChar char="-"/>
            </a:pPr>
            <a:endParaRPr lang="hr-HR" dirty="0"/>
          </a:p>
          <a:p>
            <a:pPr lvl="1"/>
            <a:r>
              <a:rPr lang="hr-HR" dirty="0"/>
              <a:t>-	javne ustanove čiji su (su)osnivači jedinice lokalne i područne (regionalne) samouprave;</a:t>
            </a:r>
          </a:p>
          <a:p>
            <a:pPr marL="742950" lvl="1" indent="-285750">
              <a:buFontTx/>
              <a:buChar char="-"/>
            </a:pPr>
            <a:endParaRPr lang="hr-HR" dirty="0"/>
          </a:p>
          <a:p>
            <a:pPr lvl="1"/>
            <a:r>
              <a:rPr lang="hr-HR" dirty="0"/>
              <a:t>-	pravne osobe s javnim ovlastima čiji su (su)osnivači jedinice lokalne i područne    (regionalne) samouprave.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dirty="0"/>
              <a:t>Da bi bio prihvatljiv, </a:t>
            </a:r>
            <a:r>
              <a:rPr lang="hr-HR" b="1" dirty="0"/>
              <a:t>prijavitelj i partner mora biti obveznik primjene Zakona o javnoj nabavi</a:t>
            </a: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Calibri" panose="020F0502020204030204" pitchFamily="34" charset="0"/>
              <a:buChar char="»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endParaRPr lang="hr-HR" dirty="0"/>
          </a:p>
          <a:p>
            <a:endParaRPr lang="hr-HR" dirty="0"/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4870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4415</TotalTime>
  <Words>1748</Words>
  <Application>Microsoft Office PowerPoint</Application>
  <PresentationFormat>A4 Paper (210x297 mm)</PresentationFormat>
  <Paragraphs>241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Wingdings</vt:lpstr>
      <vt:lpstr>Tema sustava Office</vt:lpstr>
      <vt:lpstr>1_Tema sustava Office</vt:lpstr>
      <vt:lpstr>2_Tema sustava Office</vt:lpstr>
      <vt:lpstr>                       Nacionalni plan oporavka i otpornosti 2021. – 2026.  Poziv za dodjelu bespovratnih sredstava „Priprema projektno-tehničke dokumentacije za projekte u području digitalne transformacije i zelene tranzicije“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VELIKI  NASLOV PREZENTACIJE</dc:title>
  <dc:creator>Natalija Vuger</dc:creator>
  <cp:lastModifiedBy>Tomislav Gojčeta</cp:lastModifiedBy>
  <cp:revision>20</cp:revision>
  <dcterms:created xsi:type="dcterms:W3CDTF">2019-11-13T10:03:54Z</dcterms:created>
  <dcterms:modified xsi:type="dcterms:W3CDTF">2022-01-21T09:34:23Z</dcterms:modified>
</cp:coreProperties>
</file>