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8" r:id="rId4"/>
    <p:sldId id="261" r:id="rId5"/>
    <p:sldId id="259" r:id="rId6"/>
    <p:sldId id="279" r:id="rId7"/>
    <p:sldId id="270" r:id="rId8"/>
    <p:sldId id="280" r:id="rId9"/>
    <p:sldId id="281" r:id="rId10"/>
    <p:sldId id="282" r:id="rId11"/>
    <p:sldId id="276" r:id="rId12"/>
    <p:sldId id="277" r:id="rId13"/>
    <p:sldId id="278" r:id="rId14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mislav Gojčeta" initials="TG" lastIdx="1" clrIdx="0">
    <p:extLst>
      <p:ext uri="{19B8F6BF-5375-455C-9EA6-DF929625EA0E}">
        <p15:presenceInfo xmlns:p15="http://schemas.microsoft.com/office/powerpoint/2012/main" userId="S::tgojceta@zagreb.hr::0649c89b-8158-4e91-9c3d-f74cd9d7c19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1.10.2021.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13655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1.10.2021.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64342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1.10.2021.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564458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BC037-8F9A-4792-90A1-E3EDD89F3835}" type="datetime1">
              <a:rPr lang="hr-HR" smtClean="0"/>
              <a:t>1.10.2021.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02906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0CAD-CE1A-4D4D-8576-66ED2C314022}" type="datetime1">
              <a:rPr lang="hr-HR" smtClean="0"/>
              <a:t>1.10.2021.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826803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26D5-5664-4399-8EF2-D98645691A66}" type="datetime1">
              <a:rPr lang="hr-HR" smtClean="0"/>
              <a:t>1.10.2021.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925890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25BE-FBE6-4FDE-9C69-A1C9E74169B2}" type="datetime1">
              <a:rPr lang="hr-HR" smtClean="0"/>
              <a:t>1.10.2021.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3233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8B2B-8DE7-44D2-B221-111734317FE0}" type="datetime1">
              <a:rPr lang="hr-HR" smtClean="0"/>
              <a:t>1.10.2021.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255662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58DB6-6973-4EB5-914B-D0D9E0309DE0}" type="datetime1">
              <a:rPr lang="hr-HR" smtClean="0"/>
              <a:t>1.10.2021.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699965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E2E3D-AE48-4D20-A9F0-19F7CA07D06F}" type="datetime1">
              <a:rPr lang="hr-HR" smtClean="0"/>
              <a:t>1.10.2021.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344540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9B804-593C-4E98-81A0-A0A7D4B260FB}" type="datetime1">
              <a:rPr lang="hr-HR" smtClean="0"/>
              <a:t>1.10.2021.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03842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1.10.2021.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817589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7D8AF-78A9-4516-9D6E-2FCBF8907F40}" type="datetime1">
              <a:rPr lang="hr-HR" smtClean="0"/>
              <a:t>1.10.2021.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831298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7364-1D86-40C6-9CE7-3E9280FF9646}" type="datetime1">
              <a:rPr lang="hr-HR" smtClean="0"/>
              <a:t>1.10.2021.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156108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78DC4-0A51-4668-B928-10E2C0829927}" type="datetime1">
              <a:rPr lang="hr-HR" smtClean="0"/>
              <a:t>1.10.2021.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38225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1.10.2021.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24136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1.10.2021.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0439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1.10.2021.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28396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1.10.2021.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7313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1.10.2021.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07787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1.10.2021.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90156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1.10.2021.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39915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D72D8-84A0-4613-9EA2-A0BB14827545}" type="datetimeFigureOut">
              <a:rPr lang="hr-HR" smtClean="0"/>
              <a:t>1.10.2021.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15594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51B4F-C6AD-4CD1-A6FA-63110D6BBFEB}" type="datetime1">
              <a:rPr lang="hr-HR" smtClean="0"/>
              <a:t>1.10.2021.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117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30B79D9-824B-4CC9-97C2-F188D3CADF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36440" y="4385058"/>
            <a:ext cx="5830452" cy="2405886"/>
          </a:xfrm>
        </p:spPr>
        <p:txBody>
          <a:bodyPr>
            <a:noAutofit/>
          </a:bodyPr>
          <a:lstStyle/>
          <a:p>
            <a:r>
              <a:rPr lang="hr-HR" sz="3200" dirty="0">
                <a:solidFill>
                  <a:srgbClr val="0070C0"/>
                </a:solidFill>
                <a:latin typeface="Arial Black" panose="020B0A04020102020204" pitchFamily="34" charset="0"/>
              </a:rPr>
              <a:t>Reforme i investicije unutar komponente </a:t>
            </a:r>
            <a:r>
              <a:rPr lang="hr-HR" sz="3200" b="1" dirty="0">
                <a:solidFill>
                  <a:srgbClr val="0070C0"/>
                </a:solidFill>
                <a:latin typeface="Arial Black" panose="020B0A04020102020204" pitchFamily="34" charset="0"/>
              </a:rPr>
              <a:t>OBRAZOVANJE, ZNANOST I ISTRAŽIVANJE</a:t>
            </a:r>
            <a:r>
              <a:rPr lang="hr-HR" sz="3200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br>
              <a:rPr lang="hr-HR" sz="3200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r>
              <a:rPr lang="hr-HR" sz="3200" i="1" dirty="0">
                <a:solidFill>
                  <a:srgbClr val="0070C0"/>
                </a:solidFill>
                <a:latin typeface="Arial Black" panose="020B0A04020102020204" pitchFamily="34" charset="0"/>
              </a:rPr>
              <a:t>NPOO-a</a:t>
            </a:r>
          </a:p>
        </p:txBody>
      </p:sp>
      <p:pic>
        <p:nvPicPr>
          <p:cNvPr id="3" name="Slika 2">
            <a:extLst>
              <a:ext uri="{FF2B5EF4-FFF2-40B4-BE49-F238E27FC236}">
                <a16:creationId xmlns:a16="http://schemas.microsoft.com/office/drawing/2014/main" id="{E70193D0-E9D0-4F74-A5F5-865B2600B0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192533"/>
            <a:ext cx="4000717" cy="1395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2616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25A042C-9B2D-4A0B-8271-F11A31DB9CC9}"/>
              </a:ext>
            </a:extLst>
          </p:cNvPr>
          <p:cNvSpPr txBox="1"/>
          <p:nvPr/>
        </p:nvSpPr>
        <p:spPr>
          <a:xfrm>
            <a:off x="575564" y="577149"/>
            <a:ext cx="859871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>
                <a:solidFill>
                  <a:srgbClr val="0070C0"/>
                </a:solidFill>
                <a:latin typeface="Arial Black" panose="020B0A04020102020204" pitchFamily="34" charset="0"/>
                <a:ea typeface="+mj-ea"/>
                <a:cs typeface="+mj-cs"/>
              </a:rPr>
              <a:t>INVESTICIJE za PODIZANJE ISTRAŽIVAČKOG I INOVACIJSKOG KAPACITETA</a:t>
            </a:r>
          </a:p>
          <a:p>
            <a:endParaRPr lang="hr-HR" sz="4000" dirty="0">
              <a:solidFill>
                <a:srgbClr val="0070C0"/>
              </a:solidFill>
              <a:latin typeface="Arial Black" panose="020B0A04020102020204" pitchFamily="34" charset="0"/>
              <a:ea typeface="+mj-ea"/>
              <a:cs typeface="+mj-cs"/>
            </a:endParaRPr>
          </a:p>
          <a:p>
            <a:endParaRPr lang="hr-HR" sz="4000" dirty="0">
              <a:solidFill>
                <a:srgbClr val="0070C0"/>
              </a:solidFill>
              <a:latin typeface="Arial Black" panose="020B0A04020102020204" pitchFamily="34" charset="0"/>
              <a:ea typeface="+mj-ea"/>
              <a:cs typeface="+mj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866FF0D-0A29-490E-AB9E-25B710F6CE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969775"/>
              </p:ext>
            </p:extLst>
          </p:nvPr>
        </p:nvGraphicFramePr>
        <p:xfrm>
          <a:off x="1986913" y="2625993"/>
          <a:ext cx="5754370" cy="3188970"/>
        </p:xfrm>
        <a:graphic>
          <a:graphicData uri="http://schemas.openxmlformats.org/drawingml/2006/table">
            <a:tbl>
              <a:tblPr firstRow="1" firstCol="1" bandRow="1"/>
              <a:tblGrid>
                <a:gridCol w="904875">
                  <a:extLst>
                    <a:ext uri="{9D8B030D-6E8A-4147-A177-3AD203B41FA5}">
                      <a16:colId xmlns:a16="http://schemas.microsoft.com/office/drawing/2014/main" val="246027875"/>
                    </a:ext>
                  </a:extLst>
                </a:gridCol>
                <a:gridCol w="2660015">
                  <a:extLst>
                    <a:ext uri="{9D8B030D-6E8A-4147-A177-3AD203B41FA5}">
                      <a16:colId xmlns:a16="http://schemas.microsoft.com/office/drawing/2014/main" val="1033674072"/>
                    </a:ext>
                  </a:extLst>
                </a:gridCol>
                <a:gridCol w="1213485">
                  <a:extLst>
                    <a:ext uri="{9D8B030D-6E8A-4147-A177-3AD203B41FA5}">
                      <a16:colId xmlns:a16="http://schemas.microsoft.com/office/drawing/2014/main" val="2812190201"/>
                    </a:ext>
                  </a:extLst>
                </a:gridCol>
                <a:gridCol w="975995">
                  <a:extLst>
                    <a:ext uri="{9D8B030D-6E8A-4147-A177-3AD203B41FA5}">
                      <a16:colId xmlns:a16="http://schemas.microsoft.com/office/drawing/2014/main" val="39719340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Reforme i investicije koje podrazumijevaju određene troškove</a:t>
                      </a:r>
                      <a:endParaRPr lang="hr-HR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Razdoblje provedbe</a:t>
                      </a:r>
                      <a:endParaRPr lang="hr-HR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Procijenjeni trošak (kn)</a:t>
                      </a:r>
                      <a:endParaRPr lang="hr-HR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5325178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C3.2. R1-I1</a:t>
                      </a:r>
                      <a:endParaRPr lang="hr-HR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a:t>Razvoj sustava programskih sporazuma za financiranje sveučilišta i znanstvenih instituta usmjerenih na inovacije, istraživanje i razvoj</a:t>
                      </a:r>
                      <a:endParaRPr lang="hr-HR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a:t>1/2021.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a:t>7/2026.</a:t>
                      </a:r>
                      <a:endParaRPr lang="hr-HR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a:t>450.000.000 </a:t>
                      </a:r>
                      <a:endParaRPr lang="hr-HR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0181875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C3.2. R1-I2</a:t>
                      </a:r>
                      <a:endParaRPr lang="hr-HR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a:t>Jačanje institucionalnih kapaciteta sveučilišta i znanstvenih instituta za inovacije</a:t>
                      </a:r>
                      <a:endParaRPr lang="hr-HR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a:t>4/2021.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a:t>7/2026.</a:t>
                      </a:r>
                      <a:endParaRPr lang="hr-HR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a:t>470.000.000 </a:t>
                      </a:r>
                      <a:endParaRPr lang="hr-HR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102707"/>
                  </a:ext>
                </a:extLst>
              </a:tr>
              <a:tr h="2584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C3.2. R2-I1</a:t>
                      </a:r>
                      <a:endParaRPr lang="hr-HR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a:t>Razvoj poticajnog modela za napredovanje u karijeri istraživača te provođenje vrhunskih znanstvenih istraživanja u STEM i ICT područjima</a:t>
                      </a:r>
                      <a:endParaRPr lang="hr-HR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a:t>1/2021.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a:t>7/2026.</a:t>
                      </a:r>
                      <a:endParaRPr lang="hr-HR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a:t>388.500.000</a:t>
                      </a:r>
                      <a:endParaRPr lang="hr-HR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3141736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C3.2. R2-I2</a:t>
                      </a:r>
                      <a:endParaRPr lang="hr-HR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a:t>Ulaganje u istraživačko – tehnološku infrastrukturu u STEM i ICT područjima</a:t>
                      </a:r>
                      <a:endParaRPr lang="hr-HR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a:t>1/2021.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a:t>7/2026.</a:t>
                      </a:r>
                      <a:endParaRPr lang="hr-HR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a:t>541.500.000</a:t>
                      </a:r>
                      <a:endParaRPr lang="hr-HR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094743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C3.2. R3-I1</a:t>
                      </a:r>
                      <a:endParaRPr lang="hr-HR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a:t>Uvođenje funkcionalnijeg programskog okvira projektnog financiranja istraživanja, razvoja i inovacija</a:t>
                      </a:r>
                      <a:endParaRPr lang="hr-HR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a:t>1/2021.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a:t>7/2026.</a:t>
                      </a:r>
                      <a:endParaRPr lang="hr-HR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a:t>550.000.000</a:t>
                      </a:r>
                      <a:endParaRPr lang="hr-HR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131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2950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25A042C-9B2D-4A0B-8271-F11A31DB9CC9}"/>
              </a:ext>
            </a:extLst>
          </p:cNvPr>
          <p:cNvSpPr txBox="1"/>
          <p:nvPr/>
        </p:nvSpPr>
        <p:spPr>
          <a:xfrm>
            <a:off x="653642" y="614688"/>
            <a:ext cx="859871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>
                <a:solidFill>
                  <a:srgbClr val="0070C0"/>
                </a:solidFill>
                <a:latin typeface="Arial Black" panose="020B0A04020102020204" pitchFamily="34" charset="0"/>
                <a:ea typeface="+mj-ea"/>
                <a:cs typeface="+mj-cs"/>
              </a:rPr>
              <a:t>CILJEVI do 2030.</a:t>
            </a:r>
          </a:p>
          <a:p>
            <a:endParaRPr lang="hr-H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639CCFF-6937-4426-8A4A-A79DC4E36922}"/>
              </a:ext>
            </a:extLst>
          </p:cNvPr>
          <p:cNvSpPr txBox="1"/>
          <p:nvPr/>
        </p:nvSpPr>
        <p:spPr>
          <a:xfrm>
            <a:off x="782273" y="1543215"/>
            <a:ext cx="803665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dirty="0"/>
              <a:t>Kako bi sva djeca u dobi od tri godine do šest godina u RH do 2030. mogla pohađati vrtićke programe, potrebno je osigurati dodatni kapacitet od cca 40.000 mjesta: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r-HR" dirty="0"/>
              <a:t>22.500 mjesta će se financirati iz NPOO-a </a:t>
            </a:r>
            <a:r>
              <a:rPr lang="hr-HR" dirty="0">
                <a:sym typeface="Wingdings" panose="05000000000000000000" pitchFamily="2" charset="2"/>
              </a:rPr>
              <a:t> </a:t>
            </a:r>
            <a:r>
              <a:rPr lang="hr-HR" dirty="0"/>
              <a:t>predviđeno 1.620.000.000 kn  (8 m2 po upisnom mjestu te 1.200 EUR projicirani trošak gradnje po m2);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r-HR" dirty="0"/>
              <a:t>povećat će se interventno kvote na studijima odgojitelja, kao i osmisliti program prekvalifikacije učitelja razredne nastave.</a:t>
            </a:r>
          </a:p>
          <a:p>
            <a:pPr lvl="1"/>
            <a:endParaRPr lang="hr-H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dirty="0"/>
              <a:t>U NPOO-u za potrebe projekta cjelodnevne nastave predviđeno je 2.280.000.000 kn kojima će se financirati prelazak osnovnih škola na rad u jednoj smjeni: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r-HR" dirty="0"/>
              <a:t>Kako je programiranje za 2021.-2027. u tijeku, planira se osigurati dodatna alokacija, a sve s ciljem kako bi najkasnije do 2030. sve osnovne škole radile u jednoj smjeni.</a:t>
            </a:r>
          </a:p>
        </p:txBody>
      </p:sp>
    </p:spTree>
    <p:extLst>
      <p:ext uri="{BB962C8B-B14F-4D97-AF65-F5344CB8AC3E}">
        <p14:creationId xmlns:p14="http://schemas.microsoft.com/office/powerpoint/2010/main" val="38125042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1ABCECC-C4F0-43A6-9473-A9BB7C9D8124}"/>
              </a:ext>
            </a:extLst>
          </p:cNvPr>
          <p:cNvSpPr txBox="1"/>
          <p:nvPr/>
        </p:nvSpPr>
        <p:spPr>
          <a:xfrm>
            <a:off x="464890" y="964734"/>
            <a:ext cx="897622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dirty="0"/>
              <a:t>Cilj je povećanje obuhvata učenika gimnazijskim programima s postojećih 30% na 40% (EU prosjek 52,5%) uz motivaciju osiguranja sredstava za izgradnju novih gimnazija </a:t>
            </a:r>
            <a:r>
              <a:rPr lang="hr-HR" dirty="0">
                <a:sym typeface="Wingdings" panose="05000000000000000000" pitchFamily="2" charset="2"/>
              </a:rPr>
              <a:t></a:t>
            </a:r>
            <a:r>
              <a:rPr lang="hr-HR" dirty="0"/>
              <a:t> u NPOO-u predviđeno 567.000.000 kn za intervenciju u infrastrukturu, putem ESF+ se planiraju razne soft mjere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dirty="0"/>
              <a:t>Cilj je okrupniti mrežu strukovnih programa, smanjiti postojeći kadar i preusmjeriti sredstva u povećanje plaća preostalih učitelja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dirty="0"/>
              <a:t>Cilj je poboljšati provedbeni sustav kompetitivnog projektnog ulaganja u istraživanje, razvoj i inovacije koji podržava razvoj vrhunske znanosti te inovativnih ideja i proizvoda: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r-HR" dirty="0"/>
              <a:t>dizajn novih programa za istraživanje i razvoj koji uvažavaju sve uočene poteškoće i manjkavosti u dosadašnjoj provedbi;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r-HR" dirty="0"/>
              <a:t>jačanje kapaciteta Hrvatske zaklade za znanost za provedbu novih programa;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r-HR" dirty="0"/>
              <a:t>provedbu novih programa za dokazivanje inovativnog koncepta, program za ciljana interdisciplinarna istraživanja, program transfera tehnologije.</a:t>
            </a:r>
          </a:p>
        </p:txBody>
      </p:sp>
    </p:spTree>
    <p:extLst>
      <p:ext uri="{BB962C8B-B14F-4D97-AF65-F5344CB8AC3E}">
        <p14:creationId xmlns:p14="http://schemas.microsoft.com/office/powerpoint/2010/main" val="3638431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25A042C-9B2D-4A0B-8271-F11A31DB9CC9}"/>
              </a:ext>
            </a:extLst>
          </p:cNvPr>
          <p:cNvSpPr txBox="1"/>
          <p:nvPr/>
        </p:nvSpPr>
        <p:spPr>
          <a:xfrm>
            <a:off x="653642" y="1857579"/>
            <a:ext cx="859871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i="1" dirty="0"/>
              <a:t>Kvalitetan sustav odgoja i obrazovanja uz postignuća učenika i studenata na svim razinama obrazovanja, kao i istraživačku izvrsnost znanstvenika, pridonosi inovativnosti i konkurentnosti gospodarstva i može osigurati održiv i uključiv rast.</a:t>
            </a:r>
          </a:p>
          <a:p>
            <a:r>
              <a:rPr lang="hr-HR" i="1" dirty="0"/>
              <a:t>U vremenu kada su pojedini obrazovni procesi djelomično ili u potpunosti digitalizirani, potrebno je reformama i ulaganjima pridonijeti kvalitetnom obrazovanju koje će djecu i mlade pripremati za izazove i poslove budućnosti, uz kvalitetnu obrazovnu infrastrukturu.</a:t>
            </a:r>
          </a:p>
          <a:p>
            <a:r>
              <a:rPr lang="hr-HR" i="1" dirty="0"/>
              <a:t>Uz poticajan sustav obrazovanja koji pridonosi izvrsnosti u društvu, važno je ojačati ljudske, institucionalne i infrastrukturne kapacitete znanstvenih instituta i sveučilišta, koji zajedno s poduzetničkom infrastrukturom i s gospodarstvom stvara okvir za inovacije.</a:t>
            </a:r>
          </a:p>
        </p:txBody>
      </p:sp>
    </p:spTree>
    <p:extLst>
      <p:ext uri="{BB962C8B-B14F-4D97-AF65-F5344CB8AC3E}">
        <p14:creationId xmlns:p14="http://schemas.microsoft.com/office/powerpoint/2010/main" val="816580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25A042C-9B2D-4A0B-8271-F11A31DB9CC9}"/>
              </a:ext>
            </a:extLst>
          </p:cNvPr>
          <p:cNvSpPr txBox="1"/>
          <p:nvPr/>
        </p:nvSpPr>
        <p:spPr>
          <a:xfrm>
            <a:off x="492385" y="405008"/>
            <a:ext cx="8743426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>
                <a:solidFill>
                  <a:srgbClr val="0070C0"/>
                </a:solidFill>
                <a:latin typeface="Arial Black" panose="020B0A04020102020204" pitchFamily="34" charset="0"/>
                <a:ea typeface="+mj-ea"/>
                <a:cs typeface="+mj-cs"/>
              </a:rPr>
              <a:t>Ukupna vrijednost predloženih projekata iznosi 7.500.000.000 kn za provedbu sljedećih REFORMI unutar podkomponenti:</a:t>
            </a:r>
          </a:p>
          <a:p>
            <a:endParaRPr lang="hr-HR" sz="3200" dirty="0">
              <a:solidFill>
                <a:srgbClr val="0070C0"/>
              </a:solidFill>
              <a:latin typeface="Arial Black" panose="020B0A04020102020204" pitchFamily="34" charset="0"/>
              <a:ea typeface="+mj-ea"/>
              <a:cs typeface="+mj-cs"/>
            </a:endParaRPr>
          </a:p>
          <a:p>
            <a:r>
              <a:rPr lang="hr-HR" b="1" dirty="0"/>
              <a:t>1) C3.1. Reforma obrazovnog sustava (5.100.000.000 kn)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b="1" dirty="0">
                <a:solidFill>
                  <a:srgbClr val="0070C0"/>
                </a:solidFill>
              </a:rPr>
              <a:t>R1 Strukturna reforma sustava odgoja i obrazovanja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b="1" dirty="0">
                <a:solidFill>
                  <a:srgbClr val="0070C0"/>
                </a:solidFill>
              </a:rPr>
              <a:t>R2 Modernizacija visokog obrazovanja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hr-HR" b="1" dirty="0"/>
          </a:p>
          <a:p>
            <a:r>
              <a:rPr lang="hr-HR" b="1" dirty="0"/>
              <a:t>2) C3.2. Podizanje istraživačkog i inovacijskog kapaciteta (2.400.000.000 kn)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b="1" dirty="0">
                <a:solidFill>
                  <a:srgbClr val="0070C0"/>
                </a:solidFill>
              </a:rPr>
              <a:t>R1 Reforma i jačanje kapaciteta javnog znanstveno-istraživačkog sektora za istraživanje i razvoj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b="1" dirty="0">
                <a:solidFill>
                  <a:srgbClr val="0070C0"/>
                </a:solidFill>
              </a:rPr>
              <a:t>R2 Stvaranje okvira za privlačenje studenata i istraživača na STEM i ICT područjima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b="1" dirty="0">
                <a:solidFill>
                  <a:srgbClr val="0070C0"/>
                </a:solidFill>
              </a:rPr>
              <a:t>R3 Poboljšanje učinkovitosti javnih ulaganja na području istraživanja, razvoja i inovacija</a:t>
            </a:r>
          </a:p>
          <a:p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4159500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25A042C-9B2D-4A0B-8271-F11A31DB9CC9}"/>
              </a:ext>
            </a:extLst>
          </p:cNvPr>
          <p:cNvSpPr txBox="1"/>
          <p:nvPr/>
        </p:nvSpPr>
        <p:spPr>
          <a:xfrm>
            <a:off x="645952" y="964734"/>
            <a:ext cx="8598716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rgbClr val="0070C0"/>
                </a:solidFill>
                <a:latin typeface="Arial Black" panose="020B0A04020102020204" pitchFamily="34" charset="0"/>
                <a:ea typeface="+mj-ea"/>
                <a:cs typeface="+mj-cs"/>
              </a:rPr>
              <a:t>1) Reforma obrazovnog sustava</a:t>
            </a:r>
          </a:p>
          <a:p>
            <a:r>
              <a:rPr lang="hr-HR" b="1" dirty="0"/>
              <a:t>R1 Strukturna reforma sustava odgoja i obrazovanja</a:t>
            </a:r>
            <a:r>
              <a:rPr lang="hr-HR" dirty="0"/>
              <a:t>, iznosi </a:t>
            </a:r>
            <a:r>
              <a:rPr lang="hr-HR" b="1" dirty="0"/>
              <a:t>4.467.000.000 kn</a:t>
            </a:r>
            <a:r>
              <a:rPr lang="hr-HR" dirty="0"/>
              <a:t>, a cilj je :</a:t>
            </a:r>
          </a:p>
          <a:p>
            <a:endParaRPr lang="hr-HR" dirty="0"/>
          </a:p>
          <a:p>
            <a:r>
              <a:rPr lang="hr-HR" dirty="0"/>
              <a:t>- izjednačene mogućnosti za svu djecu i njihovo uključivanje u sustav odgoja i obrazovanja od najranije dobi te povećanje obuhvata djece u dobi od 3 godine do godine polaska u školu koja sudjeluju u programima ranog i predškolskog odgoja i obrazovanja;</a:t>
            </a:r>
          </a:p>
          <a:p>
            <a:endParaRPr lang="hr-HR" dirty="0"/>
          </a:p>
          <a:p>
            <a:r>
              <a:rPr lang="hr-HR" dirty="0"/>
              <a:t>- povećana razina temeljnih pismenosti od ranog predškolskog odgoja i obrazovanja do srednjoškolskog čime se stvaraju pretpostavke za bolju prohodnost prema visokom obrazovanju, a čemu će pridonijeti povećan broj obveznih nastavnih sati u osnovnoj školi i povećanje udjela srednjoškolaca upisanih u gimnazijske programe.</a:t>
            </a:r>
          </a:p>
          <a:p>
            <a:pPr marL="285750" indent="-285750">
              <a:buFontTx/>
              <a:buChar char="-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29908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25A042C-9B2D-4A0B-8271-F11A31DB9CC9}"/>
              </a:ext>
            </a:extLst>
          </p:cNvPr>
          <p:cNvSpPr txBox="1"/>
          <p:nvPr/>
        </p:nvSpPr>
        <p:spPr>
          <a:xfrm>
            <a:off x="645952" y="964734"/>
            <a:ext cx="8598716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rgbClr val="0070C0"/>
                </a:solidFill>
                <a:latin typeface="Arial Black" panose="020B0A04020102020204" pitchFamily="34" charset="0"/>
                <a:ea typeface="+mj-ea"/>
                <a:cs typeface="+mj-cs"/>
              </a:rPr>
              <a:t>1) Reforma obrazovnog sustava</a:t>
            </a:r>
          </a:p>
          <a:p>
            <a:r>
              <a:rPr lang="hr-HR" b="1" dirty="0"/>
              <a:t>R2 Modernizacija visokog obrazovanja</a:t>
            </a:r>
            <a:r>
              <a:rPr lang="hr-HR" dirty="0"/>
              <a:t>, iznosi </a:t>
            </a:r>
            <a:r>
              <a:rPr lang="hr-HR" b="1" dirty="0"/>
              <a:t>633.000.000 kn</a:t>
            </a:r>
            <a:r>
              <a:rPr lang="hr-HR" dirty="0"/>
              <a:t>, a cilj je :</a:t>
            </a:r>
          </a:p>
          <a:p>
            <a:endParaRPr lang="hr-HR" dirty="0"/>
          </a:p>
          <a:p>
            <a:r>
              <a:rPr lang="hr-HR" dirty="0"/>
              <a:t>- povećana dostupnost, kvaliteta i relevantnost visokog obrazovanja što će dovesti do povećanja udjela osoba s kvalifikacijom visokog obrazovanja;</a:t>
            </a:r>
          </a:p>
          <a:p>
            <a:endParaRPr lang="hr-HR" dirty="0"/>
          </a:p>
          <a:p>
            <a:r>
              <a:rPr lang="hr-HR" dirty="0"/>
              <a:t>- povećan udio odraslih osoba uključenih u cjeloživotno učenje koncentriranim ulaganjem u programe relevantne u odnosu na tržište rada;</a:t>
            </a:r>
          </a:p>
          <a:p>
            <a:endParaRPr lang="hr-HR" dirty="0"/>
          </a:p>
          <a:p>
            <a:r>
              <a:rPr lang="hr-HR" dirty="0"/>
              <a:t>- povećana kvaliteta i relevantnost strukovnih i studijskih programa koncentriranim ulaganjem u programe relevantne u odnosu na tržište rada.</a:t>
            </a:r>
          </a:p>
          <a:p>
            <a:pPr marL="285750" indent="-285750">
              <a:buFontTx/>
              <a:buChar char="-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18280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25A042C-9B2D-4A0B-8271-F11A31DB9CC9}"/>
              </a:ext>
            </a:extLst>
          </p:cNvPr>
          <p:cNvSpPr txBox="1"/>
          <p:nvPr/>
        </p:nvSpPr>
        <p:spPr>
          <a:xfrm>
            <a:off x="575564" y="577149"/>
            <a:ext cx="85987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>
                <a:solidFill>
                  <a:srgbClr val="0070C0"/>
                </a:solidFill>
                <a:latin typeface="Arial Black" panose="020B0A04020102020204" pitchFamily="34" charset="0"/>
                <a:ea typeface="+mj-ea"/>
                <a:cs typeface="+mj-cs"/>
              </a:rPr>
              <a:t>INVESTICIJE za REFORMU OBRAZOVNOG SUSTAVA</a:t>
            </a:r>
          </a:p>
          <a:p>
            <a:endParaRPr lang="hr-HR" sz="4000" dirty="0">
              <a:solidFill>
                <a:srgbClr val="0070C0"/>
              </a:solidFill>
              <a:latin typeface="Arial Black" panose="020B0A04020102020204" pitchFamily="34" charset="0"/>
              <a:ea typeface="+mj-ea"/>
              <a:cs typeface="+mj-cs"/>
            </a:endParaRPr>
          </a:p>
          <a:p>
            <a:endParaRPr lang="hr-HR" sz="4000" dirty="0">
              <a:solidFill>
                <a:srgbClr val="0070C0"/>
              </a:solidFill>
              <a:latin typeface="Arial Black" panose="020B0A04020102020204" pitchFamily="34" charset="0"/>
              <a:ea typeface="+mj-ea"/>
              <a:cs typeface="+mj-cs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6A3BAB7-6E69-4781-B400-CBC204DB25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8816313"/>
              </p:ext>
            </p:extLst>
          </p:nvPr>
        </p:nvGraphicFramePr>
        <p:xfrm>
          <a:off x="1878672" y="2503065"/>
          <a:ext cx="5992499" cy="2118989"/>
        </p:xfrm>
        <a:graphic>
          <a:graphicData uri="http://schemas.openxmlformats.org/drawingml/2006/table">
            <a:tbl>
              <a:tblPr firstRow="1" firstCol="1" bandRow="1"/>
              <a:tblGrid>
                <a:gridCol w="942321">
                  <a:extLst>
                    <a:ext uri="{9D8B030D-6E8A-4147-A177-3AD203B41FA5}">
                      <a16:colId xmlns:a16="http://schemas.microsoft.com/office/drawing/2014/main" val="1877488433"/>
                    </a:ext>
                  </a:extLst>
                </a:gridCol>
                <a:gridCol w="2770093">
                  <a:extLst>
                    <a:ext uri="{9D8B030D-6E8A-4147-A177-3AD203B41FA5}">
                      <a16:colId xmlns:a16="http://schemas.microsoft.com/office/drawing/2014/main" val="2884203436"/>
                    </a:ext>
                  </a:extLst>
                </a:gridCol>
                <a:gridCol w="1263701">
                  <a:extLst>
                    <a:ext uri="{9D8B030D-6E8A-4147-A177-3AD203B41FA5}">
                      <a16:colId xmlns:a16="http://schemas.microsoft.com/office/drawing/2014/main" val="1337409755"/>
                    </a:ext>
                  </a:extLst>
                </a:gridCol>
                <a:gridCol w="1016384">
                  <a:extLst>
                    <a:ext uri="{9D8B030D-6E8A-4147-A177-3AD203B41FA5}">
                      <a16:colId xmlns:a16="http://schemas.microsoft.com/office/drawing/2014/main" val="428691446"/>
                    </a:ext>
                  </a:extLst>
                </a:gridCol>
              </a:tblGrid>
              <a:tr h="48673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Reforme i investicije koje podrazumijevaju određene troškove</a:t>
                      </a:r>
                      <a:endParaRPr lang="hr-HR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874" marR="65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Razdoblje provedbe</a:t>
                      </a:r>
                      <a:endParaRPr lang="hr-HR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874" marR="65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Procijenjeni trošak (kn)</a:t>
                      </a:r>
                      <a:endParaRPr lang="hr-HR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874" marR="65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8257431"/>
                  </a:ext>
                </a:extLst>
              </a:tr>
              <a:tr h="3220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C3.1. R1-I1</a:t>
                      </a:r>
                      <a:endParaRPr lang="hr-HR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4" marR="65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a:t>Izgradnja, dogradnja, rekonstrukcija i opremanje predškolskih ustanova</a:t>
                      </a:r>
                      <a:endParaRPr lang="hr-HR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4" marR="65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a:t>7/2021.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a:t>8/2026.</a:t>
                      </a:r>
                      <a:endParaRPr lang="hr-HR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4" marR="65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a:t>1.620.000.000</a:t>
                      </a:r>
                      <a:endParaRPr lang="hr-HR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4" marR="65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0593961"/>
                  </a:ext>
                </a:extLst>
              </a:tr>
              <a:tr h="3220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C3.1. R1-I2</a:t>
                      </a:r>
                      <a:endParaRPr lang="hr-HR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4" marR="65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a:t>Izgradnja, dogradnja, rekonstrukcija i opremanje osnovnih škola za potrebe jednosmjenskog rada i cjelodnevne nastave</a:t>
                      </a:r>
                      <a:endParaRPr lang="hr-HR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4" marR="65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a:t>7/2021.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a:t>8/2026.</a:t>
                      </a:r>
                      <a:endParaRPr lang="hr-HR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4" marR="65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a:t>2.280.000.000</a:t>
                      </a:r>
                      <a:endParaRPr lang="hr-HR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4" marR="65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7614376"/>
                  </a:ext>
                </a:extLst>
              </a:tr>
              <a:tr h="4387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C3.1. R1-I3</a:t>
                      </a:r>
                      <a:endParaRPr lang="hr-HR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4" marR="65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a:t>Izgradnja, dogradnja, rekonstrukcija i opremanje srednjih škola</a:t>
                      </a:r>
                      <a:endParaRPr lang="hr-HR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4" marR="65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a:t>7/2021.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a:t>8/2026.</a:t>
                      </a:r>
                      <a:endParaRPr lang="hr-HR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4" marR="65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a:t>567.000.000 </a:t>
                      </a:r>
                      <a:endParaRPr lang="hr-HR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4" marR="65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2934584"/>
                  </a:ext>
                </a:extLst>
              </a:tr>
              <a:tr h="3220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C3.1. R2-I2</a:t>
                      </a:r>
                      <a:endParaRPr lang="hr-HR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4" marR="65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a:t>Digitalna preobrazba visokog obrazovanja</a:t>
                      </a:r>
                      <a:endParaRPr lang="hr-HR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4" marR="65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a:t>6/2021.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a:t>8/2026.</a:t>
                      </a:r>
                      <a:endParaRPr lang="hr-HR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4" marR="65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a:t>633.000.000</a:t>
                      </a:r>
                      <a:endParaRPr lang="hr-HR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4" marR="65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9384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05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25A042C-9B2D-4A0B-8271-F11A31DB9CC9}"/>
              </a:ext>
            </a:extLst>
          </p:cNvPr>
          <p:cNvSpPr txBox="1"/>
          <p:nvPr/>
        </p:nvSpPr>
        <p:spPr>
          <a:xfrm>
            <a:off x="645952" y="964734"/>
            <a:ext cx="8598716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>
                <a:solidFill>
                  <a:srgbClr val="0070C0"/>
                </a:solidFill>
                <a:latin typeface="Arial Black" panose="020B0A04020102020204" pitchFamily="34" charset="0"/>
                <a:ea typeface="+mj-ea"/>
                <a:cs typeface="+mj-cs"/>
              </a:rPr>
              <a:t>2</a:t>
            </a:r>
            <a:r>
              <a:rPr lang="pt-BR" sz="3200" dirty="0">
                <a:solidFill>
                  <a:srgbClr val="0070C0"/>
                </a:solidFill>
                <a:latin typeface="Arial Black" panose="020B0A04020102020204" pitchFamily="34" charset="0"/>
                <a:ea typeface="+mj-ea"/>
                <a:cs typeface="+mj-cs"/>
              </a:rPr>
              <a:t>) Podizanje istraživačkog i inovacijskog kapaciteta</a:t>
            </a:r>
            <a:endParaRPr lang="hr-HR" sz="3200" dirty="0">
              <a:solidFill>
                <a:srgbClr val="0070C0"/>
              </a:solidFill>
              <a:latin typeface="Arial Black" panose="020B0A04020102020204" pitchFamily="34" charset="0"/>
              <a:ea typeface="+mj-ea"/>
              <a:cs typeface="+mj-cs"/>
            </a:endParaRPr>
          </a:p>
          <a:p>
            <a:r>
              <a:rPr lang="hr-HR" b="1" dirty="0"/>
              <a:t>R1 Reforma i jačanje kapaciteta javnog znanstveno-istraživačkog sektora za istraživanje i razvoj</a:t>
            </a:r>
            <a:r>
              <a:rPr lang="hr-HR" dirty="0"/>
              <a:t>, iznosi </a:t>
            </a:r>
            <a:r>
              <a:rPr lang="hr-HR" b="1" dirty="0"/>
              <a:t>920.000.000 kn</a:t>
            </a:r>
            <a:r>
              <a:rPr lang="hr-HR" dirty="0"/>
              <a:t>, a cilj je :</a:t>
            </a:r>
          </a:p>
          <a:p>
            <a:endParaRPr lang="hr-HR" dirty="0"/>
          </a:p>
          <a:p>
            <a:r>
              <a:rPr lang="hr-HR" dirty="0"/>
              <a:t>- unaprijeđen sustav institucionalnog financiranja sveučilišta i znanstvenih instituta kako bi se izravnim ulaganjima i povećanim financiranjem znanstveno-istraživačke djelatnosti motivirala znanstvena produktivnost, učinkovitost i prijenos znanja;</a:t>
            </a:r>
          </a:p>
          <a:p>
            <a:endParaRPr lang="hr-HR" dirty="0"/>
          </a:p>
          <a:p>
            <a:r>
              <a:rPr lang="hr-HR" dirty="0"/>
              <a:t>- povećana ulaganja u istraživačku infrastrukturu i organizacijske kapacitete sveučilišta i znanstvenih instituta što će omogućiti veću kvalitetu znanstvenog istraživanja, zadržavanje mladih znanstvenika u Hrvatskoj, privlačenje inozemnih znanstvenika te prijenos znanja.</a:t>
            </a:r>
          </a:p>
          <a:p>
            <a:pPr marL="285750" indent="-285750">
              <a:buFontTx/>
              <a:buChar char="-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09587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25A042C-9B2D-4A0B-8271-F11A31DB9CC9}"/>
              </a:ext>
            </a:extLst>
          </p:cNvPr>
          <p:cNvSpPr txBox="1"/>
          <p:nvPr/>
        </p:nvSpPr>
        <p:spPr>
          <a:xfrm>
            <a:off x="645952" y="964734"/>
            <a:ext cx="8598716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>
                <a:solidFill>
                  <a:srgbClr val="0070C0"/>
                </a:solidFill>
                <a:latin typeface="Arial Black" panose="020B0A04020102020204" pitchFamily="34" charset="0"/>
                <a:ea typeface="+mj-ea"/>
                <a:cs typeface="+mj-cs"/>
              </a:rPr>
              <a:t>2</a:t>
            </a:r>
            <a:r>
              <a:rPr lang="pt-BR" sz="3200" dirty="0">
                <a:solidFill>
                  <a:srgbClr val="0070C0"/>
                </a:solidFill>
                <a:latin typeface="Arial Black" panose="020B0A04020102020204" pitchFamily="34" charset="0"/>
                <a:ea typeface="+mj-ea"/>
                <a:cs typeface="+mj-cs"/>
              </a:rPr>
              <a:t>) Podizanje istraživačkog i inovacijskog kapaciteta</a:t>
            </a:r>
            <a:endParaRPr lang="hr-HR" sz="3200" dirty="0">
              <a:solidFill>
                <a:srgbClr val="0070C0"/>
              </a:solidFill>
              <a:latin typeface="Arial Black" panose="020B0A04020102020204" pitchFamily="34" charset="0"/>
              <a:ea typeface="+mj-ea"/>
              <a:cs typeface="+mj-cs"/>
            </a:endParaRPr>
          </a:p>
          <a:p>
            <a:r>
              <a:rPr lang="hr-HR" b="1" dirty="0"/>
              <a:t>R2 Stvaranje okvira za privlačenje studenata i istraživača na STEM i ICT područjima</a:t>
            </a:r>
            <a:r>
              <a:rPr lang="hr-HR" dirty="0"/>
              <a:t>, iznosi </a:t>
            </a:r>
            <a:r>
              <a:rPr lang="hr-HR" b="1" dirty="0"/>
              <a:t>930.000.000 kn</a:t>
            </a:r>
            <a:r>
              <a:rPr lang="hr-HR" dirty="0"/>
              <a:t>, a cilj je :</a:t>
            </a:r>
          </a:p>
          <a:p>
            <a:endParaRPr lang="hr-HR" dirty="0"/>
          </a:p>
          <a:p>
            <a:pPr marL="285750" indent="-285750">
              <a:buFontTx/>
              <a:buChar char="-"/>
            </a:pPr>
            <a:r>
              <a:rPr lang="hr-HR" dirty="0"/>
              <a:t>uveden novi poticajni okvir za napredovanje te razvoj karijera istraživača, u skladu sa specifičnostima znanstvenih područja, čime će se privući i zadržati mladi znanstvenici iz Hrvatske i kvalitetni inozemni znanstvenici iz Europske unije i svijeta (uključujući dijasporu);</a:t>
            </a:r>
          </a:p>
          <a:p>
            <a:pPr marL="285750" indent="-285750">
              <a:buFontTx/>
              <a:buChar char="-"/>
            </a:pPr>
            <a:endParaRPr lang="hr-HR" dirty="0"/>
          </a:p>
          <a:p>
            <a:pPr marL="285750" indent="-285750">
              <a:buFontTx/>
              <a:buChar char="-"/>
            </a:pPr>
            <a:r>
              <a:rPr lang="hr-HR" dirty="0"/>
              <a:t>planira se povećati broj diplomanata tercijarnog obrazovanja iz prirodnih znanosti, matematike, računarstva, inženjerstva, proizvodnje, građevinarstva, na 1000 stanovnika u dobi od 20 do 29 godina s trenutnih 18,6 na 21,5.</a:t>
            </a:r>
          </a:p>
          <a:p>
            <a:endParaRPr lang="hr-HR" dirty="0"/>
          </a:p>
          <a:p>
            <a:pPr marL="285750" indent="-285750">
              <a:buFontTx/>
              <a:buChar char="-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01122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25A042C-9B2D-4A0B-8271-F11A31DB9CC9}"/>
              </a:ext>
            </a:extLst>
          </p:cNvPr>
          <p:cNvSpPr txBox="1"/>
          <p:nvPr/>
        </p:nvSpPr>
        <p:spPr>
          <a:xfrm>
            <a:off x="645952" y="964734"/>
            <a:ext cx="8598716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>
                <a:solidFill>
                  <a:srgbClr val="0070C0"/>
                </a:solidFill>
                <a:latin typeface="Arial Black" panose="020B0A04020102020204" pitchFamily="34" charset="0"/>
                <a:ea typeface="+mj-ea"/>
                <a:cs typeface="+mj-cs"/>
              </a:rPr>
              <a:t>2</a:t>
            </a:r>
            <a:r>
              <a:rPr lang="pt-BR" sz="3200" dirty="0">
                <a:solidFill>
                  <a:srgbClr val="0070C0"/>
                </a:solidFill>
                <a:latin typeface="Arial Black" panose="020B0A04020102020204" pitchFamily="34" charset="0"/>
                <a:ea typeface="+mj-ea"/>
                <a:cs typeface="+mj-cs"/>
              </a:rPr>
              <a:t>) Podizanje istraživačkog i inovacijskog kapaciteta</a:t>
            </a:r>
            <a:endParaRPr lang="hr-HR" sz="3200" dirty="0">
              <a:solidFill>
                <a:srgbClr val="0070C0"/>
              </a:solidFill>
              <a:latin typeface="Arial Black" panose="020B0A04020102020204" pitchFamily="34" charset="0"/>
              <a:ea typeface="+mj-ea"/>
              <a:cs typeface="+mj-cs"/>
            </a:endParaRPr>
          </a:p>
          <a:p>
            <a:r>
              <a:rPr lang="hr-HR" b="1" dirty="0"/>
              <a:t>R3 Poboljšanje učinkovitosti javnih ulaganja na području istraživanja, razvoja i inovacija</a:t>
            </a:r>
            <a:r>
              <a:rPr lang="hr-HR" dirty="0"/>
              <a:t>, iznosi </a:t>
            </a:r>
            <a:r>
              <a:rPr lang="hr-HR" b="1" dirty="0"/>
              <a:t>550.000.000 kn</a:t>
            </a:r>
            <a:r>
              <a:rPr lang="hr-HR" dirty="0"/>
              <a:t>, a cilj je :</a:t>
            </a:r>
          </a:p>
          <a:p>
            <a:endParaRPr lang="hr-HR" dirty="0"/>
          </a:p>
          <a:p>
            <a:pPr marL="285750" indent="-285750">
              <a:buFontTx/>
              <a:buChar char="-"/>
            </a:pPr>
            <a:r>
              <a:rPr lang="hr-HR" dirty="0"/>
              <a:t>uveden novi model provođenja kompetitivnih programa koji će biti brzi u smislu inovacijskih procesa te prilagođeni potrebama tržišta. Novim modelom će se s većom učinkovitošću pomoći razvoju gospodarstva kroz ciljana istraživanja u visokim fazama tehnološke spremnosti.</a:t>
            </a:r>
          </a:p>
          <a:p>
            <a:pPr marL="285750" indent="-285750">
              <a:buFontTx/>
              <a:buChar char="-"/>
            </a:pPr>
            <a:endParaRPr lang="hr-HR" dirty="0"/>
          </a:p>
          <a:p>
            <a:endParaRPr lang="hr-HR" dirty="0"/>
          </a:p>
          <a:p>
            <a:pPr marL="285750" indent="-285750">
              <a:buFontTx/>
              <a:buChar char="-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510078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Tema sustava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sustava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sustava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sustava Office">
  <a:themeElements>
    <a:clrScheme name="Tema sustava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sustava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sustava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1504</TotalTime>
  <Words>1154</Words>
  <Application>Microsoft Office PowerPoint</Application>
  <PresentationFormat>A4 Paper (210x297 mm)</PresentationFormat>
  <Paragraphs>119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Arial Black</vt:lpstr>
      <vt:lpstr>Calibri</vt:lpstr>
      <vt:lpstr>Calibri Light</vt:lpstr>
      <vt:lpstr>Cambria Math</vt:lpstr>
      <vt:lpstr>Wingdings</vt:lpstr>
      <vt:lpstr>Tema sustava Office</vt:lpstr>
      <vt:lpstr>1_Tema sustava Office</vt:lpstr>
      <vt:lpstr>Reforme i investicije unutar komponente OBRAZOVANJE, ZNANOST I ISTRAŽIVANJE  NPOO-a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VELIKI  NASLOV PREZENTACIJE</dc:title>
  <dc:creator>Natalija Vuger</dc:creator>
  <cp:lastModifiedBy>Tomislav Gojčeta</cp:lastModifiedBy>
  <cp:revision>25</cp:revision>
  <dcterms:created xsi:type="dcterms:W3CDTF">2019-11-13T10:03:54Z</dcterms:created>
  <dcterms:modified xsi:type="dcterms:W3CDTF">2021-10-01T12:22:15Z</dcterms:modified>
</cp:coreProperties>
</file>