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61" r:id="rId5"/>
    <p:sldId id="283" r:id="rId6"/>
    <p:sldId id="284" r:id="rId7"/>
    <p:sldId id="270" r:id="rId8"/>
    <p:sldId id="286" r:id="rId9"/>
    <p:sldId id="285" r:id="rId10"/>
    <p:sldId id="287" r:id="rId11"/>
    <p:sldId id="288" r:id="rId12"/>
    <p:sldId id="289" r:id="rId13"/>
    <p:sldId id="290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islav Gojčeta" initials="TG" lastIdx="1" clrIdx="0">
    <p:extLst>
      <p:ext uri="{19B8F6BF-5375-455C-9EA6-DF929625EA0E}">
        <p15:presenceInfo xmlns:p15="http://schemas.microsoft.com/office/powerpoint/2012/main" userId="S::tgojceta@zagreb.hr::0649c89b-8158-4e91-9c3d-f74cd9d7c1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36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434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644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C037-8F9A-4792-90A1-E3EDD89F3835}" type="datetime1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0290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CAD-CE1A-4D4D-8576-66ED2C314022}" type="datetime1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2680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6D5-5664-4399-8EF2-D98645691A66}" type="datetime1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2589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25BE-FBE6-4FDE-9C69-A1C9E74169B2}" type="datetime1">
              <a:rPr lang="hr-HR" smtClean="0"/>
              <a:t>29.10.2021.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3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8B2B-8DE7-44D2-B221-111734317FE0}" type="datetime1">
              <a:rPr lang="hr-HR" smtClean="0"/>
              <a:t>29.10.2021.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5566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8DB6-6973-4EB5-914B-D0D9E0309DE0}" type="datetime1">
              <a:rPr lang="hr-HR" smtClean="0"/>
              <a:t>29.10.2021.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9996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2E3D-AE48-4D20-A9F0-19F7CA07D06F}" type="datetime1">
              <a:rPr lang="hr-HR" smtClean="0"/>
              <a:t>29.10.2021.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4454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B804-593C-4E98-81A0-A0A7D4B260FB}" type="datetime1">
              <a:rPr lang="hr-HR" smtClean="0"/>
              <a:t>29.10.2021.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384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758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AF-78A9-4516-9D6E-2FCBF8907F40}" type="datetime1">
              <a:rPr lang="hr-HR" smtClean="0"/>
              <a:t>29.10.2021.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12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7364-1D86-40C6-9CE7-3E9280FF9646}" type="datetime1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610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8DC4-0A51-4668-B928-10E2C0829927}" type="datetime1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822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413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39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3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1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7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15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9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72D8-84A0-4613-9EA2-A0BB14827545}" type="datetimeFigureOut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559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51B4F-C6AD-4CD1-A6FA-63110D6BBFEB}" type="datetime1">
              <a:rPr lang="hr-HR" smtClean="0"/>
              <a:t>29.10.2021.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17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1.docx"/><Relationship Id="rId3" Type="http://schemas.openxmlformats.org/officeDocument/2006/relationships/image" Target="../media/image3.jpg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image" Target="../media/image3.jpg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.docx"/><Relationship Id="rId3" Type="http://schemas.openxmlformats.org/officeDocument/2006/relationships/image" Target="../media/image3.jpg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0B79D9-824B-4CC9-97C2-F188D3CAD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5548" y="3999165"/>
            <a:ext cx="5830452" cy="2405886"/>
          </a:xfrm>
        </p:spPr>
        <p:txBody>
          <a:bodyPr>
            <a:no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</a:rPr>
              <a:t>Reforme i investicije unutar inicijative </a:t>
            </a:r>
            <a:r>
              <a:rPr lang="hr-HR" sz="3200" b="1" dirty="0">
                <a:solidFill>
                  <a:srgbClr val="0070C0"/>
                </a:solidFill>
                <a:latin typeface="Arial Black" panose="020B0A04020102020204" pitchFamily="34" charset="0"/>
              </a:rPr>
              <a:t>OBNOVA ZGRADA</a:t>
            </a:r>
            <a:b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hr-HR" sz="3200" i="1" dirty="0">
                <a:solidFill>
                  <a:srgbClr val="0070C0"/>
                </a:solidFill>
                <a:latin typeface="Arial Black" panose="020B0A04020102020204" pitchFamily="34" charset="0"/>
              </a:rPr>
              <a:t>NPOO-a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E70193D0-E9D0-4F74-A5F5-865B2600B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2533"/>
            <a:ext cx="4000717" cy="13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6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4985702-8CBF-4A0A-B924-B3B323F87B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577127"/>
              </p:ext>
            </p:extLst>
          </p:nvPr>
        </p:nvGraphicFramePr>
        <p:xfrm>
          <a:off x="734219" y="473075"/>
          <a:ext cx="8132762" cy="621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8" imgW="5755343" imgH="4400289" progId="Word.Document.12">
                  <p:embed/>
                </p:oleObj>
              </mc:Choice>
              <mc:Fallback>
                <p:oleObj name="Document" r:id="rId8" imgW="5755343" imgH="4400289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10F73CA-9635-44DB-A64D-91FCA77679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4219" y="473075"/>
                        <a:ext cx="8132762" cy="621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4644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575564" y="1185184"/>
            <a:ext cx="87434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C6.1. R1-I3 </a:t>
            </a:r>
            <a:r>
              <a:rPr lang="hr-HR" sz="2400" b="1" dirty="0">
                <a:solidFill>
                  <a:srgbClr val="0070C0"/>
                </a:solidFill>
              </a:rPr>
              <a:t>Energetska obnova zgrada sa statusom kulturnog dobra</a:t>
            </a:r>
          </a:p>
          <a:p>
            <a:endParaRPr lang="hr-HR" sz="2400" b="1" dirty="0">
              <a:solidFill>
                <a:srgbClr val="0070C0"/>
              </a:solidFill>
            </a:endParaRPr>
          </a:p>
          <a:p>
            <a:r>
              <a:rPr lang="hr-HR" dirty="0"/>
              <a:t>Energetskom obnovom kulturnih dobara smanjit će se emisije CO2, potrošnja energije bit će niža, dugoročno će se smanjiti troškovi održavanja, obnovit će se dotrajale i energetski neučinkovite zgrade sa statusom kulturnog dobra, doprinijet će se razvoju kružnog gospodarstva i korištenju rješenja zasnovanih na prirodi.</a:t>
            </a:r>
          </a:p>
          <a:p>
            <a:endParaRPr lang="hr-HR" dirty="0"/>
          </a:p>
          <a:p>
            <a:r>
              <a:rPr lang="hr-HR" dirty="0"/>
              <a:t>Mjera uključuje pripremu i provedbu otvorenih poziva na dostavu projektnih prijedloga za izradu dokumentacije i provedbu radova energetske obnove zgrada sa statusom kulturnog dobra javne i kulturne namjene.</a:t>
            </a:r>
          </a:p>
          <a:p>
            <a:endParaRPr lang="hr-HR" dirty="0"/>
          </a:p>
          <a:p>
            <a:endParaRPr lang="hr-HR" sz="2400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333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D49CCD-123B-40F8-BD48-8E51DCC5FAB9}"/>
              </a:ext>
            </a:extLst>
          </p:cNvPr>
          <p:cNvSpPr txBox="1"/>
          <p:nvPr/>
        </p:nvSpPr>
        <p:spPr>
          <a:xfrm>
            <a:off x="879905" y="763398"/>
            <a:ext cx="8450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dirty="0"/>
              <a:t>Obuhvaćene su dvije kategorije zgrada: pojedinačno zaštićena kulturna dobra (pojedinačne građevine i graditeljski sklopovi) i zgrade koje se nalaze unutar zaštićene kulturno-povijesne cjeline.</a:t>
            </a:r>
          </a:p>
          <a:p>
            <a:endParaRPr lang="hr-HR" dirty="0"/>
          </a:p>
          <a:p>
            <a:r>
              <a:rPr lang="hr-HR" dirty="0"/>
              <a:t>U provedbu investicije uključena je tehnička pomoć i usluge vanjskih stručnjaka.</a:t>
            </a:r>
          </a:p>
          <a:p>
            <a:endParaRPr lang="hr-HR" dirty="0"/>
          </a:p>
          <a:p>
            <a:endParaRPr lang="hr-HR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03A4AC2-B7FB-4628-AAD8-114CEEE5D3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534050"/>
              </p:ext>
            </p:extLst>
          </p:nvPr>
        </p:nvGraphicFramePr>
        <p:xfrm>
          <a:off x="734218" y="3276600"/>
          <a:ext cx="8132763" cy="6181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8" imgW="5755343" imgH="4397052" progId="Word.Document.12">
                  <p:embed/>
                </p:oleObj>
              </mc:Choice>
              <mc:Fallback>
                <p:oleObj name="Document" r:id="rId8" imgW="5755343" imgH="4397052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4985702-8CBF-4A0A-B924-B3B323F87B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4218" y="3276600"/>
                        <a:ext cx="8132763" cy="6181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0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653642" y="1857579"/>
            <a:ext cx="8598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Potrebno je zgrade s najlošijim energetskim svojstvima, koje čine oko jedne trećine fonda zgrada, a koje su odgovorne za 40% potrošnje energije i 36% emisija CO2, energetski obnoviti. Navedenim će se smanjiti okolišni otisak potrošnje enrgije u zgradarstvu, smanjiti onečišćenje zraka iz sektora zgradarstva te objedinjeno ispuniti klimatske ciljeve.</a:t>
            </a:r>
          </a:p>
        </p:txBody>
      </p:sp>
    </p:spTree>
    <p:extLst>
      <p:ext uri="{BB962C8B-B14F-4D97-AF65-F5344CB8AC3E}">
        <p14:creationId xmlns:p14="http://schemas.microsoft.com/office/powerpoint/2010/main" val="81658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492385" y="405008"/>
            <a:ext cx="874342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Reforma Dekarbonizacija zgrada</a:t>
            </a:r>
          </a:p>
          <a:p>
            <a:endParaRPr lang="hr-HR" sz="24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+mj-cs"/>
              </a:rPr>
              <a:t>Investicije unutar reforme</a:t>
            </a:r>
          </a:p>
          <a:p>
            <a:endParaRPr lang="hr-HR" sz="24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endParaRPr lang="hr-HR" sz="2400" dirty="0">
              <a:solidFill>
                <a:srgbClr val="0070C0"/>
              </a:solidFill>
              <a:latin typeface="Arial Black" panose="020B0A04020102020204" pitchFamily="34" charset="0"/>
              <a:ea typeface="+mj-ea"/>
              <a:cs typeface="+mj-cs"/>
            </a:endParaRPr>
          </a:p>
          <a:p>
            <a:r>
              <a:rPr lang="hr-HR" b="1" dirty="0"/>
              <a:t>C6.1. R1-I1 </a:t>
            </a:r>
            <a:r>
              <a:rPr lang="hr-HR" b="1" dirty="0">
                <a:solidFill>
                  <a:srgbClr val="0070C0"/>
                </a:solidFill>
              </a:rPr>
              <a:t>Energetska obnova zgrada</a:t>
            </a:r>
          </a:p>
          <a:p>
            <a:endParaRPr lang="hr-HR" b="1" dirty="0">
              <a:solidFill>
                <a:srgbClr val="0070C0"/>
              </a:solidFill>
            </a:endParaRPr>
          </a:p>
          <a:p>
            <a:r>
              <a:rPr lang="hr-HR" b="1" dirty="0"/>
              <a:t>C6.1. R1-I2 </a:t>
            </a:r>
            <a:r>
              <a:rPr lang="hr-HR" b="1" dirty="0">
                <a:solidFill>
                  <a:srgbClr val="0070C0"/>
                </a:solidFill>
              </a:rPr>
              <a:t>Obnova zgrada oštećenih u potresu s energetskom obnovom</a:t>
            </a:r>
          </a:p>
          <a:p>
            <a:endParaRPr lang="hr-HR" b="1" dirty="0">
              <a:solidFill>
                <a:srgbClr val="0070C0"/>
              </a:solidFill>
            </a:endParaRPr>
          </a:p>
          <a:p>
            <a:r>
              <a:rPr lang="hr-HR" b="1" dirty="0"/>
              <a:t>C6.1. R1-I3 </a:t>
            </a:r>
            <a:r>
              <a:rPr lang="hr-HR" b="1" dirty="0">
                <a:solidFill>
                  <a:srgbClr val="0070C0"/>
                </a:solidFill>
              </a:rPr>
              <a:t>Energetska obnova zgrada sa statusom kulturnog dobra</a:t>
            </a:r>
          </a:p>
          <a:p>
            <a:endParaRPr lang="hr-HR" b="1" dirty="0">
              <a:solidFill>
                <a:srgbClr val="0070C0"/>
              </a:solidFill>
            </a:endParaRPr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15950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575564" y="1185184"/>
            <a:ext cx="874342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C6.1. R1-I1 </a:t>
            </a:r>
            <a:r>
              <a:rPr lang="hr-HR" sz="2400" b="1" dirty="0">
                <a:solidFill>
                  <a:srgbClr val="0070C0"/>
                </a:solidFill>
              </a:rPr>
              <a:t>Energetska obnova zgrada</a:t>
            </a:r>
          </a:p>
          <a:p>
            <a:endParaRPr lang="hr-HR" sz="2400" b="1" dirty="0">
              <a:solidFill>
                <a:srgbClr val="0070C0"/>
              </a:solidFill>
            </a:endParaRPr>
          </a:p>
          <a:p>
            <a:endParaRPr lang="hr-HR" sz="2400" b="1" dirty="0">
              <a:solidFill>
                <a:srgbClr val="0070C0"/>
              </a:solidFill>
            </a:endParaRPr>
          </a:p>
          <a:p>
            <a:r>
              <a:rPr lang="hr-HR" dirty="0"/>
              <a:t>Provedbom će se osigurati smanjenje toplinskih potreba i potrošnje energije u višestambenim zgradama i zgradama javnog sektora, povećanje korištenja OIE te posljedično smanjenje emisija CO2.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Prvenstveno će se financirati energetska obnova zgrada koje već imaju izrađen glavni projekt energetske obnove i spremne su za provedbu projekta.</a:t>
            </a:r>
          </a:p>
          <a:p>
            <a:endParaRPr lang="hr-HR" dirty="0"/>
          </a:p>
          <a:p>
            <a:endParaRPr lang="hr-HR" dirty="0"/>
          </a:p>
          <a:p>
            <a:endParaRPr lang="hr-HR" sz="2400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6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575564" y="1185184"/>
            <a:ext cx="87434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Financirat će se aktivnosti kao što su: energetski pregled i certifikat, glavni projekt i pripadajući elaborati, povećanje toplinske zaštite ovojnice zgrade, unapređenje tehničkih sustava zgrade koji uključuju tehničku opremu za grijanje, hlađenje, ventilaciju i klimatizaciju, pripremu potrošne tople vode, sustav rasvjete, sustav automatizacije i upravljanja zgradom ili njenim dijelom, uvođenje sustava obnovljivih izvora energije, zeleni krov/fasada, mjere za osiguranje zdravih unutarnjih klimatskih uvjeta, zaštite od požara i rizika povezanih s pojačanom seizmičkom aktivnosti, ugradnja infrastrukture (vodovi za električne kabele) i postaja za punjenje električnih automobila na unutarnjem ili vanjskom parkiralištu zgrade, parkirališta za bicikle te osiguranje pristupačnosti građevina osobama s invaliditetom i smanjene pokretljivosti (horizontalne mjere), stručni nadzor/projektantski nadzor/koordinator zaštite na radu.</a:t>
            </a:r>
          </a:p>
          <a:p>
            <a:endParaRPr lang="hr-HR" dirty="0"/>
          </a:p>
          <a:p>
            <a:r>
              <a:rPr lang="hr-HR" dirty="0"/>
              <a:t>U provedbu investicije uključena je tehnička pomoć i usluge vanjskih stručnjaka.</a:t>
            </a:r>
          </a:p>
          <a:p>
            <a:endParaRPr lang="hr-HR" dirty="0"/>
          </a:p>
          <a:p>
            <a:endParaRPr lang="hr-HR" dirty="0"/>
          </a:p>
          <a:p>
            <a:endParaRPr lang="hr-HR" sz="2400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6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0F73CA-9635-44DB-A64D-91FCA77679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554883"/>
              </p:ext>
            </p:extLst>
          </p:nvPr>
        </p:nvGraphicFramePr>
        <p:xfrm>
          <a:off x="1923256" y="609365"/>
          <a:ext cx="5754687" cy="440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8" imgW="5755343" imgH="4406404" progId="Word.Document.12">
                  <p:embed/>
                </p:oleObj>
              </mc:Choice>
              <mc:Fallback>
                <p:oleObj name="Document" r:id="rId8" imgW="5755343" imgH="440640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23256" y="609365"/>
                        <a:ext cx="5754687" cy="440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5A042C-9B2D-4A0B-8271-F11A31DB9CC9}"/>
              </a:ext>
            </a:extLst>
          </p:cNvPr>
          <p:cNvSpPr txBox="1"/>
          <p:nvPr/>
        </p:nvSpPr>
        <p:spPr>
          <a:xfrm>
            <a:off x="575564" y="1185184"/>
            <a:ext cx="874342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/>
              <a:t>C6.1. R1-I2 </a:t>
            </a:r>
            <a:r>
              <a:rPr lang="hr-HR" sz="2400" b="1" dirty="0">
                <a:solidFill>
                  <a:srgbClr val="0070C0"/>
                </a:solidFill>
              </a:rPr>
              <a:t>Obnova zgrada oštećenih u potresu s energetskom obnovom</a:t>
            </a:r>
          </a:p>
          <a:p>
            <a:endParaRPr lang="hr-HR" sz="2400" b="1" dirty="0">
              <a:solidFill>
                <a:srgbClr val="0070C0"/>
              </a:solidFill>
            </a:endParaRPr>
          </a:p>
          <a:p>
            <a:r>
              <a:rPr lang="hr-HR" dirty="0"/>
              <a:t>Nakon razornog potresa u Zagrebu označeno je neuporabljivo ili privremeno neuporabljivo više od 6 tisuća zgrada, među kojima su dječji vrtići, osnovne škole, srednje škole, fakulteti, instituti, znanstvene ustanove, sportske građevine i ustanove kulture.</a:t>
            </a:r>
          </a:p>
          <a:p>
            <a:endParaRPr lang="hr-HR" dirty="0"/>
          </a:p>
          <a:p>
            <a:r>
              <a:rPr lang="hr-HR" dirty="0"/>
              <a:t>Prema RDNA (Rapid Damage Needs Assessment) zagrebačkog potresa, ukupan trošak obnove unutar sektora stanovanja, obrazovanja, zdravstva te kulture i kulturne baštine iznosio bi oko 17 milijardi eura</a:t>
            </a:r>
          </a:p>
          <a:p>
            <a:endParaRPr lang="hr-HR" dirty="0"/>
          </a:p>
          <a:p>
            <a:r>
              <a:rPr lang="hr-HR" dirty="0"/>
              <a:t>Ova investicija uključuje obnovu na području Sisačko-moslavačke, Karlovačke, Zagrebačke, Krapinsko-zagorske županije, kao i Grada Zagreba</a:t>
            </a:r>
          </a:p>
          <a:p>
            <a:endParaRPr lang="hr-HR" dirty="0"/>
          </a:p>
          <a:p>
            <a:endParaRPr lang="hr-HR" dirty="0"/>
          </a:p>
          <a:p>
            <a:endParaRPr lang="hr-HR" sz="2400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  <a:p>
            <a:endParaRPr lang="hr-H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425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D49CCD-123B-40F8-BD48-8E51DCC5FAB9}"/>
              </a:ext>
            </a:extLst>
          </p:cNvPr>
          <p:cNvSpPr txBox="1"/>
          <p:nvPr/>
        </p:nvSpPr>
        <p:spPr>
          <a:xfrm>
            <a:off x="638603" y="1308683"/>
            <a:ext cx="8450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Hrvatska se odlučila za sveobuhvatnu obnovu koja uvažava stanje temeljnih zahtjeva za građevinu, od kojih su za sigurnost od posebnog značaja mehanička otpornost i stabilnost (koja sadrži protupotresnu otpornost zgrada), zaštita od požara te energetska učinkovitost.</a:t>
            </a:r>
          </a:p>
          <a:p>
            <a:endParaRPr lang="hr-HR" dirty="0"/>
          </a:p>
          <a:p>
            <a:r>
              <a:rPr lang="hr-HR" dirty="0"/>
              <a:t>Sveobuhvatnom obnovom višestambenih zgrada i zgrada javnog sektora oštećenih u potresu, osigurat će se saniranje nastalih oštećenja, povećanje mehaničke otpornosti i stabilnosti zgrade – posebice povećanje otpornosti na potres, povećanje energetske učinkovitosti i korištenje OIE, energetske uštede, smanjenje emisije CO2, dugoročno smanjenje troškova održavanja, povećanje zdravih unutarnjih klimatskih uvjeta, povećanje sigurnosti od požara, ublažavanje energetskog siromaštva i stupnja ugroženosti njime.</a:t>
            </a:r>
          </a:p>
        </p:txBody>
      </p:sp>
    </p:spTree>
    <p:extLst>
      <p:ext uri="{BB962C8B-B14F-4D97-AF65-F5344CB8AC3E}">
        <p14:creationId xmlns:p14="http://schemas.microsoft.com/office/powerpoint/2010/main" val="464254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D49CCD-123B-40F8-BD48-8E51DCC5FAB9}"/>
              </a:ext>
            </a:extLst>
          </p:cNvPr>
          <p:cNvSpPr txBox="1"/>
          <p:nvPr/>
        </p:nvSpPr>
        <p:spPr>
          <a:xfrm>
            <a:off x="879905" y="763398"/>
            <a:ext cx="84509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Obnova nakon oba potresa financirat će se kombinirano iz Fonda za solidarnost i RRF-a na način da se vraćanje zgrada u prvobitno stanje prije oštećenja financira iz Fonda za solidarnost, a razlika iznosa do cjelovite obnove uključujući i povećanje energetske učinkovitosti objekata iz RRF-a.</a:t>
            </a:r>
          </a:p>
          <a:p>
            <a:endParaRPr lang="hr-HR" dirty="0"/>
          </a:p>
          <a:p>
            <a:r>
              <a:rPr lang="hr-HR" dirty="0"/>
              <a:t>Troškovi cjelovite obnove (uključujući BBB – </a:t>
            </a:r>
            <a:r>
              <a:rPr lang="hr-HR" i="1" dirty="0"/>
              <a:t>Build back better</a:t>
            </a:r>
            <a:r>
              <a:rPr lang="hr-HR" dirty="0"/>
              <a:t>) za sektor stanovanja iznose oko 500 EUR/m2, za sektor obrazovanja oko 1.650 EUR/m2, za sektor zdravstva 3.650 EUR/m2, te za sektor kulture i kulturne baštine 3.500 EUR/m2.</a:t>
            </a:r>
          </a:p>
          <a:p>
            <a:endParaRPr lang="hr-HR" dirty="0"/>
          </a:p>
          <a:p>
            <a:r>
              <a:rPr lang="hr-HR" dirty="0"/>
              <a:t>Za sva ulaganja, osim u zgrade koje imaju status kulturnog dobra (20%), postojat će minimalni zahtjev od 50% smanjenja godišnje potrebne toplinske energije za grijanje – ekvivalentno smanjenju potrošnje primarne energije od 30% što se dokazuje glavnim projektom.</a:t>
            </a:r>
          </a:p>
          <a:p>
            <a:endParaRPr lang="hr-HR" dirty="0"/>
          </a:p>
          <a:p>
            <a:r>
              <a:rPr lang="hr-HR" dirty="0"/>
              <a:t>U provedbu investicije uključena je tehnička pomoć i usluge vanjskih stručnjaka.</a:t>
            </a:r>
          </a:p>
        </p:txBody>
      </p:sp>
    </p:spTree>
    <p:extLst>
      <p:ext uri="{BB962C8B-B14F-4D97-AF65-F5344CB8AC3E}">
        <p14:creationId xmlns:p14="http://schemas.microsoft.com/office/powerpoint/2010/main" val="1892618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1798</TotalTime>
  <Words>797</Words>
  <Application>Microsoft Office PowerPoint</Application>
  <PresentationFormat>A4 Paper (210x297 mm)</PresentationFormat>
  <Paragraphs>63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Wingdings</vt:lpstr>
      <vt:lpstr>Tema sustava Office</vt:lpstr>
      <vt:lpstr>1_Tema sustava Office</vt:lpstr>
      <vt:lpstr>Document</vt:lpstr>
      <vt:lpstr>Reforme i investicije unutar inicijative OBNOVA ZGRADA NPOO-a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VELIKI  NASLOV PREZENTACIJE</dc:title>
  <dc:creator>Natalija Vuger</dc:creator>
  <cp:lastModifiedBy>Tomislav Gojčeta</cp:lastModifiedBy>
  <cp:revision>31</cp:revision>
  <dcterms:created xsi:type="dcterms:W3CDTF">2019-11-13T10:03:54Z</dcterms:created>
  <dcterms:modified xsi:type="dcterms:W3CDTF">2021-10-29T08:18:12Z</dcterms:modified>
</cp:coreProperties>
</file>