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6"/>
  </p:notesMasterIdLst>
  <p:sldIdLst>
    <p:sldId id="285" r:id="rId2"/>
    <p:sldId id="292" r:id="rId3"/>
    <p:sldId id="321" r:id="rId4"/>
    <p:sldId id="322" r:id="rId5"/>
    <p:sldId id="329" r:id="rId6"/>
    <p:sldId id="323" r:id="rId7"/>
    <p:sldId id="296" r:id="rId8"/>
    <p:sldId id="324" r:id="rId9"/>
    <p:sldId id="297" r:id="rId10"/>
    <p:sldId id="298" r:id="rId11"/>
    <p:sldId id="303" r:id="rId12"/>
    <p:sldId id="304" r:id="rId13"/>
    <p:sldId id="306" r:id="rId14"/>
    <p:sldId id="326" r:id="rId15"/>
    <p:sldId id="328" r:id="rId16"/>
    <p:sldId id="333" r:id="rId17"/>
    <p:sldId id="331" r:id="rId18"/>
    <p:sldId id="334" r:id="rId19"/>
    <p:sldId id="290" r:id="rId20"/>
    <p:sldId id="327" r:id="rId21"/>
    <p:sldId id="293" r:id="rId22"/>
    <p:sldId id="332" r:id="rId23"/>
    <p:sldId id="309" r:id="rId24"/>
    <p:sldId id="302" r:id="rId25"/>
  </p:sldIdLst>
  <p:sldSz cx="12192000" cy="6858000"/>
  <p:notesSz cx="9866313" cy="6735763"/>
  <p:embeddedFontLs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šnja Vanjek" initials="VV" lastIdx="1" clrIdx="0">
    <p:extLst>
      <p:ext uri="{19B8F6BF-5375-455C-9EA6-DF929625EA0E}">
        <p15:presenceInfo xmlns:p15="http://schemas.microsoft.com/office/powerpoint/2012/main" userId="S::vvanjek@zagreb.hr::b4aa3081-0545-48f2-b7a5-c5c208c943e6" providerId="AD"/>
      </p:ext>
    </p:extLst>
  </p:cmAuthor>
  <p:cmAuthor id="2" name="Julije Katančević" initials="JK" lastIdx="19" clrIdx="1">
    <p:extLst>
      <p:ext uri="{19B8F6BF-5375-455C-9EA6-DF929625EA0E}">
        <p15:presenceInfo xmlns:p15="http://schemas.microsoft.com/office/powerpoint/2012/main" userId="S::jkatancevic@zagreb.hr::be80aaae-50de-4fc3-a3a9-97416b976d0a" providerId="AD"/>
      </p:ext>
    </p:extLst>
  </p:cmAuthor>
  <p:cmAuthor id="3" name="Ena Krasić Presečki" initials="EKP" lastIdx="1" clrIdx="2">
    <p:extLst>
      <p:ext uri="{19B8F6BF-5375-455C-9EA6-DF929625EA0E}">
        <p15:presenceInfo xmlns:p15="http://schemas.microsoft.com/office/powerpoint/2012/main" userId="S::ekpresecki@zagreb.hr::a4abc1a9-f8fd-4af9-8a18-b5ce4af258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1FB"/>
    <a:srgbClr val="BC7CEC"/>
    <a:srgbClr val="F3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98" autoAdjust="0"/>
  </p:normalViewPr>
  <p:slideViewPr>
    <p:cSldViewPr>
      <p:cViewPr varScale="1">
        <p:scale>
          <a:sx n="68" d="100"/>
          <a:sy n="68" d="100"/>
        </p:scale>
        <p:origin x="1234" y="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CCE26-C7EE-4DCC-97D8-7246F4094C6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20E9270-B210-4326-BBA2-B23E05782602}">
      <dgm:prSet phldrT="[Tekst]"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na razini EU uspostavljen je </a:t>
          </a:r>
          <a:r>
            <a:rPr lang="hr-HR" sz="1800" b="1" kern="1200" dirty="0"/>
            <a:t>poseban</a:t>
          </a:r>
          <a:r>
            <a:rPr lang="hr-HR" sz="1800" kern="1200" dirty="0"/>
            <a:t> </a:t>
          </a:r>
          <a:r>
            <a:rPr lang="hr-HR" sz="1800" b="1" kern="1200" dirty="0"/>
            <a:t>financijski instrument</a:t>
          </a:r>
          <a:endParaRPr lang="hr-HR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4E2BAC0-4DA3-4729-A83C-D2E35F5F0529}" type="parTrans" cxnId="{D46056A5-CC1B-413A-9340-10BC48A0C62B}">
      <dgm:prSet/>
      <dgm:spPr/>
      <dgm:t>
        <a:bodyPr/>
        <a:lstStyle/>
        <a:p>
          <a:endParaRPr lang="hr-HR"/>
        </a:p>
      </dgm:t>
    </dgm:pt>
    <dgm:pt modelId="{91CA54F3-79E0-4974-B77F-4A5E280A4E68}" type="sibTrans" cxnId="{D46056A5-CC1B-413A-9340-10BC48A0C62B}">
      <dgm:prSet/>
      <dgm:spPr/>
      <dgm:t>
        <a:bodyPr/>
        <a:lstStyle/>
        <a:p>
          <a:endParaRPr lang="hr-HR"/>
        </a:p>
      </dgm:t>
    </dgm:pt>
    <dgm:pt modelId="{F0823CC2-96CA-44A5-83F8-69621DAA831B}">
      <dgm:prSet phldrT="[Tekst]" custT="1"/>
      <dgm:spPr>
        <a:noFill/>
      </dgm:spPr>
      <dgm:t>
        <a:bodyPr/>
        <a:lstStyle/>
        <a:p>
          <a:pPr algn="ctr"/>
          <a:r>
            <a:rPr lang="hr-HR" sz="1800" dirty="0"/>
            <a:t>Za </a:t>
          </a:r>
          <a:r>
            <a:rPr lang="hr-HR" sz="1800" b="0" dirty="0"/>
            <a:t>ublažavanje ekonomskih i društvenih posljedica pandemije</a:t>
          </a:r>
          <a:endParaRPr lang="hr-HR" sz="1800" b="0" dirty="0">
            <a:solidFill>
              <a:schemeClr val="accent5">
                <a:lumMod val="75000"/>
              </a:schemeClr>
            </a:solidFill>
          </a:endParaRPr>
        </a:p>
      </dgm:t>
    </dgm:pt>
    <dgm:pt modelId="{A52C6B73-ACE8-4140-B172-0F3EF7CDEB8F}" type="parTrans" cxnId="{AB7B34BE-C95E-4D9E-AB80-CA9DEC161CAB}">
      <dgm:prSet/>
      <dgm:spPr/>
      <dgm:t>
        <a:bodyPr/>
        <a:lstStyle/>
        <a:p>
          <a:endParaRPr lang="hr-HR"/>
        </a:p>
      </dgm:t>
    </dgm:pt>
    <dgm:pt modelId="{49DB4608-423B-4706-BBB0-8CA6E755432F}" type="sibTrans" cxnId="{AB7B34BE-C95E-4D9E-AB80-CA9DEC161CAB}">
      <dgm:prSet/>
      <dgm:spPr/>
      <dgm:t>
        <a:bodyPr/>
        <a:lstStyle/>
        <a:p>
          <a:endParaRPr lang="hr-HR"/>
        </a:p>
      </dgm:t>
    </dgm:pt>
    <dgm:pt modelId="{1002866C-B2C4-464F-AA82-1D3F9F85ABAE}">
      <dgm:prSet phldrT="[Tekst]" custT="1"/>
      <dgm:spPr>
        <a:noFill/>
      </dgm:spPr>
      <dgm:t>
        <a:bodyPr/>
        <a:lstStyle/>
        <a:p>
          <a:pPr algn="ctr"/>
          <a:r>
            <a:rPr lang="hr-HR" sz="1800" dirty="0"/>
            <a:t>Cilj: ubrzani gospodarski oporavak i veća otpornost gospodarstva na buduće krize</a:t>
          </a:r>
          <a:endParaRPr lang="hr-HR" sz="1800" dirty="0">
            <a:solidFill>
              <a:schemeClr val="accent5">
                <a:lumMod val="75000"/>
              </a:schemeClr>
            </a:solidFill>
          </a:endParaRPr>
        </a:p>
      </dgm:t>
    </dgm:pt>
    <dgm:pt modelId="{ADE237A6-1F75-4D7A-8BAB-1B9ABA0C28C8}" type="parTrans" cxnId="{B2F13937-D9BC-4C09-9070-4785CE209AB8}">
      <dgm:prSet/>
      <dgm:spPr/>
      <dgm:t>
        <a:bodyPr/>
        <a:lstStyle/>
        <a:p>
          <a:endParaRPr lang="hr-HR"/>
        </a:p>
      </dgm:t>
    </dgm:pt>
    <dgm:pt modelId="{C7EC9101-9D77-42DB-B045-EA3A5A51E5E6}" type="sibTrans" cxnId="{B2F13937-D9BC-4C09-9070-4785CE209AB8}">
      <dgm:prSet/>
      <dgm:spPr/>
      <dgm:t>
        <a:bodyPr/>
        <a:lstStyle/>
        <a:p>
          <a:endParaRPr lang="hr-HR"/>
        </a:p>
      </dgm:t>
    </dgm:pt>
    <dgm:pt modelId="{667B6234-E567-4214-BEF7-50A9FE17DAE1}">
      <dgm:prSet phldrT="[Tekst]"/>
      <dgm:spPr/>
      <dgm:t>
        <a:bodyPr/>
        <a:lstStyle/>
        <a:p>
          <a:r>
            <a:rPr lang="hr-HR" dirty="0"/>
            <a:t>srpanj 2020. postignut  dogovor o planu oporavka</a:t>
          </a:r>
        </a:p>
      </dgm:t>
    </dgm:pt>
    <dgm:pt modelId="{33E45356-7D55-4C2D-8282-A544A9F5AD7C}" type="parTrans" cxnId="{5A75F293-FBD6-4B6B-B694-FA380D794A48}">
      <dgm:prSet/>
      <dgm:spPr/>
      <dgm:t>
        <a:bodyPr/>
        <a:lstStyle/>
        <a:p>
          <a:endParaRPr lang="hr-HR"/>
        </a:p>
      </dgm:t>
    </dgm:pt>
    <dgm:pt modelId="{6EE906FA-50AE-45C0-AF9E-C122BD25E41F}" type="sibTrans" cxnId="{5A75F293-FBD6-4B6B-B694-FA380D794A48}">
      <dgm:prSet/>
      <dgm:spPr/>
      <dgm:t>
        <a:bodyPr/>
        <a:lstStyle/>
        <a:p>
          <a:endParaRPr lang="hr-HR"/>
        </a:p>
      </dgm:t>
    </dgm:pt>
    <dgm:pt modelId="{3A85D74D-D7C0-43E0-BB94-1486AEFEF365}">
      <dgm:prSet phldrT="[Tekst]" custT="1"/>
      <dgm:spPr>
        <a:noFill/>
      </dgm:spPr>
      <dgm:t>
        <a:bodyPr/>
        <a:lstStyle/>
        <a:p>
          <a:pPr algn="ctr"/>
          <a:r>
            <a:rPr lang="hr-HR" sz="1800" dirty="0"/>
            <a:t>Instrument </a:t>
          </a:r>
          <a:r>
            <a:rPr lang="hr-HR" sz="1800" b="0" dirty="0"/>
            <a:t>„EU sljedeće generacije“ i  Višegodišnji financijski okvir 2021. – 2027. (VFO) </a:t>
          </a:r>
          <a:endParaRPr lang="hr-HR" sz="1800" b="0" dirty="0">
            <a:solidFill>
              <a:schemeClr val="accent5">
                <a:lumMod val="75000"/>
              </a:schemeClr>
            </a:solidFill>
          </a:endParaRPr>
        </a:p>
      </dgm:t>
    </dgm:pt>
    <dgm:pt modelId="{73A87E36-8F8E-47F7-A4EB-86DFD89FB5B6}" type="parTrans" cxnId="{672BDBFE-D056-446F-B366-E744FCAF7A94}">
      <dgm:prSet/>
      <dgm:spPr/>
      <dgm:t>
        <a:bodyPr/>
        <a:lstStyle/>
        <a:p>
          <a:endParaRPr lang="hr-HR"/>
        </a:p>
      </dgm:t>
    </dgm:pt>
    <dgm:pt modelId="{C68DEF3B-26F8-4E76-BB21-162B44210D89}" type="sibTrans" cxnId="{672BDBFE-D056-446F-B366-E744FCAF7A94}">
      <dgm:prSet/>
      <dgm:spPr/>
      <dgm:t>
        <a:bodyPr/>
        <a:lstStyle/>
        <a:p>
          <a:endParaRPr lang="hr-HR"/>
        </a:p>
      </dgm:t>
    </dgm:pt>
    <dgm:pt modelId="{AB0C778B-BA72-42F2-A909-50814406A375}">
      <dgm:prSet phldrT="[Tekst]"/>
      <dgm:spPr/>
      <dgm:t>
        <a:bodyPr/>
        <a:lstStyle/>
        <a:p>
          <a:r>
            <a:rPr lang="hr-HR" dirty="0"/>
            <a:t>svibanj 2020. Europska komisija predlaže plan oporavka za Europu</a:t>
          </a:r>
        </a:p>
      </dgm:t>
    </dgm:pt>
    <dgm:pt modelId="{68923634-AFB8-4078-9025-8691246A312D}" type="sibTrans" cxnId="{1E044E24-AE88-4C2B-A155-15AEB377C251}">
      <dgm:prSet/>
      <dgm:spPr/>
      <dgm:t>
        <a:bodyPr/>
        <a:lstStyle/>
        <a:p>
          <a:endParaRPr lang="hr-HR"/>
        </a:p>
      </dgm:t>
    </dgm:pt>
    <dgm:pt modelId="{6F61AEF0-946C-4957-9349-44377EFF74A1}" type="parTrans" cxnId="{1E044E24-AE88-4C2B-A155-15AEB377C251}">
      <dgm:prSet/>
      <dgm:spPr/>
      <dgm:t>
        <a:bodyPr/>
        <a:lstStyle/>
        <a:p>
          <a:endParaRPr lang="hr-HR"/>
        </a:p>
      </dgm:t>
    </dgm:pt>
    <dgm:pt modelId="{569B1C60-E084-43F2-B4AA-78D0E4483A4A}" type="pres">
      <dgm:prSet presAssocID="{E2DCCE26-C7EE-4DCC-97D8-7246F4094C6B}" presName="Name0" presStyleCnt="0">
        <dgm:presLayoutVars>
          <dgm:dir/>
          <dgm:animLvl val="lvl"/>
          <dgm:resizeHandles val="exact"/>
        </dgm:presLayoutVars>
      </dgm:prSet>
      <dgm:spPr/>
    </dgm:pt>
    <dgm:pt modelId="{8BC87EDF-A2E3-41BC-A1FF-276A8A4E43F5}" type="pres">
      <dgm:prSet presAssocID="{E2DCCE26-C7EE-4DCC-97D8-7246F4094C6B}" presName="tSp" presStyleCnt="0"/>
      <dgm:spPr/>
    </dgm:pt>
    <dgm:pt modelId="{A676BA95-ACF5-47B1-BC36-A094E6683EAA}" type="pres">
      <dgm:prSet presAssocID="{E2DCCE26-C7EE-4DCC-97D8-7246F4094C6B}" presName="bSp" presStyleCnt="0"/>
      <dgm:spPr/>
    </dgm:pt>
    <dgm:pt modelId="{7DFD571B-4D19-408B-BCC1-ACBE0E0A2F48}" type="pres">
      <dgm:prSet presAssocID="{E2DCCE26-C7EE-4DCC-97D8-7246F4094C6B}" presName="process" presStyleCnt="0"/>
      <dgm:spPr/>
    </dgm:pt>
    <dgm:pt modelId="{F322B2F7-6208-4153-B42C-636491F0D2D5}" type="pres">
      <dgm:prSet presAssocID="{320E9270-B210-4326-BBA2-B23E05782602}" presName="composite1" presStyleCnt="0"/>
      <dgm:spPr/>
    </dgm:pt>
    <dgm:pt modelId="{0A678B2E-0D55-48DC-B857-714FB2151A96}" type="pres">
      <dgm:prSet presAssocID="{320E9270-B210-4326-BBA2-B23E05782602}" presName="dummyNode1" presStyleLbl="node1" presStyleIdx="0" presStyleCnt="3"/>
      <dgm:spPr/>
    </dgm:pt>
    <dgm:pt modelId="{2E275BDC-DD6B-497F-A716-8803FADBB5A4}" type="pres">
      <dgm:prSet presAssocID="{320E9270-B210-4326-BBA2-B23E05782602}" presName="childNode1" presStyleLbl="bgAcc1" presStyleIdx="0" presStyleCnt="3">
        <dgm:presLayoutVars>
          <dgm:bulletEnabled val="1"/>
        </dgm:presLayoutVars>
      </dgm:prSet>
      <dgm:spPr/>
    </dgm:pt>
    <dgm:pt modelId="{DFFC051F-BD89-4756-8D26-C3844E9FBDBD}" type="pres">
      <dgm:prSet presAssocID="{320E9270-B210-4326-BBA2-B23E05782602}" presName="childNode1tx" presStyleLbl="bgAcc1" presStyleIdx="0" presStyleCnt="3">
        <dgm:presLayoutVars>
          <dgm:bulletEnabled val="1"/>
        </dgm:presLayoutVars>
      </dgm:prSet>
      <dgm:spPr/>
    </dgm:pt>
    <dgm:pt modelId="{7FCF063D-4C4A-4D47-A465-D268A1E2965D}" type="pres">
      <dgm:prSet presAssocID="{320E9270-B210-4326-BBA2-B23E05782602}" presName="parentNode1" presStyleLbl="node1" presStyleIdx="0" presStyleCnt="3" custScaleX="102281" custScaleY="116038" custLinFactNeighborX="-1650" custLinFactNeighborY="36743">
        <dgm:presLayoutVars>
          <dgm:chMax val="1"/>
          <dgm:bulletEnabled val="1"/>
        </dgm:presLayoutVars>
      </dgm:prSet>
      <dgm:spPr/>
    </dgm:pt>
    <dgm:pt modelId="{1DDD5AEF-463E-4086-916A-7899DB282A16}" type="pres">
      <dgm:prSet presAssocID="{320E9270-B210-4326-BBA2-B23E05782602}" presName="connSite1" presStyleCnt="0"/>
      <dgm:spPr/>
    </dgm:pt>
    <dgm:pt modelId="{9303C2C9-2E13-412A-9AE1-213A7027754E}" type="pres">
      <dgm:prSet presAssocID="{91CA54F3-79E0-4974-B77F-4A5E280A4E68}" presName="Name9" presStyleLbl="sibTrans2D1" presStyleIdx="0" presStyleCnt="2" custAng="21191431" custLinFactNeighborX="5399" custLinFactNeighborY="348"/>
      <dgm:spPr/>
    </dgm:pt>
    <dgm:pt modelId="{F3F13A57-1BCD-426B-9C00-D6D248D5F078}" type="pres">
      <dgm:prSet presAssocID="{AB0C778B-BA72-42F2-A909-50814406A375}" presName="composite2" presStyleCnt="0"/>
      <dgm:spPr/>
    </dgm:pt>
    <dgm:pt modelId="{7CC40A05-971E-4089-B403-20800D67598C}" type="pres">
      <dgm:prSet presAssocID="{AB0C778B-BA72-42F2-A909-50814406A375}" presName="dummyNode2" presStyleLbl="node1" presStyleIdx="0" presStyleCnt="3"/>
      <dgm:spPr/>
    </dgm:pt>
    <dgm:pt modelId="{76C0F529-06D1-4BFF-95C1-712906668444}" type="pres">
      <dgm:prSet presAssocID="{AB0C778B-BA72-42F2-A909-50814406A375}" presName="childNode2" presStyleLbl="bgAcc1" presStyleIdx="1" presStyleCnt="3" custScaleY="114537" custLinFactNeighborX="-2507" custLinFactNeighborY="36160">
        <dgm:presLayoutVars>
          <dgm:bulletEnabled val="1"/>
        </dgm:presLayoutVars>
      </dgm:prSet>
      <dgm:spPr/>
    </dgm:pt>
    <dgm:pt modelId="{83F04E6C-F95E-4F9E-929B-71331BC44D40}" type="pres">
      <dgm:prSet presAssocID="{AB0C778B-BA72-42F2-A909-50814406A375}" presName="childNode2tx" presStyleLbl="bgAcc1" presStyleIdx="1" presStyleCnt="3">
        <dgm:presLayoutVars>
          <dgm:bulletEnabled val="1"/>
        </dgm:presLayoutVars>
      </dgm:prSet>
      <dgm:spPr/>
    </dgm:pt>
    <dgm:pt modelId="{4A820EC4-512A-4013-ABDE-528ABEC70059}" type="pres">
      <dgm:prSet presAssocID="{AB0C778B-BA72-42F2-A909-50814406A375}" presName="parentNode2" presStyleLbl="node1" presStyleIdx="1" presStyleCnt="3" custScaleX="103156" custScaleY="115785" custLinFactNeighborX="-2725" custLinFactNeighborY="36707">
        <dgm:presLayoutVars>
          <dgm:chMax val="0"/>
          <dgm:bulletEnabled val="1"/>
        </dgm:presLayoutVars>
      </dgm:prSet>
      <dgm:spPr/>
    </dgm:pt>
    <dgm:pt modelId="{9DFBFC60-4C02-4DDB-A22B-6824D1E37DD5}" type="pres">
      <dgm:prSet presAssocID="{AB0C778B-BA72-42F2-A909-50814406A375}" presName="connSite2" presStyleCnt="0"/>
      <dgm:spPr/>
    </dgm:pt>
    <dgm:pt modelId="{B53B27E2-162D-4604-AAAE-084FA0C5B587}" type="pres">
      <dgm:prSet presAssocID="{68923634-AFB8-4078-9025-8691246A312D}" presName="Name18" presStyleLbl="sibTrans2D1" presStyleIdx="1" presStyleCnt="2" custAng="187533" custScaleX="97911" custScaleY="90862" custLinFactNeighborX="7868" custLinFactNeighborY="-1550"/>
      <dgm:spPr/>
    </dgm:pt>
    <dgm:pt modelId="{A5B1BCFE-3133-4BCD-9567-4FE088CDC4C8}" type="pres">
      <dgm:prSet presAssocID="{667B6234-E567-4214-BEF7-50A9FE17DAE1}" presName="composite1" presStyleCnt="0"/>
      <dgm:spPr/>
    </dgm:pt>
    <dgm:pt modelId="{0FB0E2A4-2915-4663-A57D-F3B1A1201528}" type="pres">
      <dgm:prSet presAssocID="{667B6234-E567-4214-BEF7-50A9FE17DAE1}" presName="dummyNode1" presStyleLbl="node1" presStyleIdx="1" presStyleCnt="3"/>
      <dgm:spPr/>
    </dgm:pt>
    <dgm:pt modelId="{501BD35D-0686-45A0-8AB0-871203032069}" type="pres">
      <dgm:prSet presAssocID="{667B6234-E567-4214-BEF7-50A9FE17DAE1}" presName="childNode1" presStyleLbl="bgAcc1" presStyleIdx="2" presStyleCnt="3" custScaleX="109711" custScaleY="97297" custLinFactNeighborX="934" custLinFactNeighborY="-6373">
        <dgm:presLayoutVars>
          <dgm:bulletEnabled val="1"/>
        </dgm:presLayoutVars>
      </dgm:prSet>
      <dgm:spPr/>
    </dgm:pt>
    <dgm:pt modelId="{07CB43C3-9801-4114-B124-D96F19FD01F0}" type="pres">
      <dgm:prSet presAssocID="{667B6234-E567-4214-BEF7-50A9FE17DAE1}" presName="childNode1tx" presStyleLbl="bgAcc1" presStyleIdx="2" presStyleCnt="3">
        <dgm:presLayoutVars>
          <dgm:bulletEnabled val="1"/>
        </dgm:presLayoutVars>
      </dgm:prSet>
      <dgm:spPr/>
    </dgm:pt>
    <dgm:pt modelId="{1A9298B6-F84E-4E7A-B397-452D18D1E043}" type="pres">
      <dgm:prSet presAssocID="{667B6234-E567-4214-BEF7-50A9FE17DAE1}" presName="parentNode1" presStyleLbl="node1" presStyleIdx="2" presStyleCnt="3" custScaleX="107594" custScaleY="109161" custLinFactNeighborX="-4019" custLinFactNeighborY="19502">
        <dgm:presLayoutVars>
          <dgm:chMax val="1"/>
          <dgm:bulletEnabled val="1"/>
        </dgm:presLayoutVars>
      </dgm:prSet>
      <dgm:spPr/>
    </dgm:pt>
    <dgm:pt modelId="{0D060692-ADE5-4A56-B2CE-ABEE5ECA2438}" type="pres">
      <dgm:prSet presAssocID="{667B6234-E567-4214-BEF7-50A9FE17DAE1}" presName="connSite1" presStyleCnt="0"/>
      <dgm:spPr/>
    </dgm:pt>
  </dgm:ptLst>
  <dgm:cxnLst>
    <dgm:cxn modelId="{1E044E24-AE88-4C2B-A155-15AEB377C251}" srcId="{E2DCCE26-C7EE-4DCC-97D8-7246F4094C6B}" destId="{AB0C778B-BA72-42F2-A909-50814406A375}" srcOrd="1" destOrd="0" parTransId="{6F61AEF0-946C-4957-9349-44377EFF74A1}" sibTransId="{68923634-AFB8-4078-9025-8691246A312D}"/>
    <dgm:cxn modelId="{9AFE2C25-DA32-4F90-B8C9-075D725353EB}" type="presOf" srcId="{1002866C-B2C4-464F-AA82-1D3F9F85ABAE}" destId="{83F04E6C-F95E-4F9E-929B-71331BC44D40}" srcOrd="1" destOrd="0" presId="urn:microsoft.com/office/officeart/2005/8/layout/hProcess4"/>
    <dgm:cxn modelId="{B2F13937-D9BC-4C09-9070-4785CE209AB8}" srcId="{AB0C778B-BA72-42F2-A909-50814406A375}" destId="{1002866C-B2C4-464F-AA82-1D3F9F85ABAE}" srcOrd="0" destOrd="0" parTransId="{ADE237A6-1F75-4D7A-8BAB-1B9ABA0C28C8}" sibTransId="{C7EC9101-9D77-42DB-B045-EA3A5A51E5E6}"/>
    <dgm:cxn modelId="{FB48123B-EF0B-4B77-9F01-788B93060288}" type="presOf" srcId="{1002866C-B2C4-464F-AA82-1D3F9F85ABAE}" destId="{76C0F529-06D1-4BFF-95C1-712906668444}" srcOrd="0" destOrd="0" presId="urn:microsoft.com/office/officeart/2005/8/layout/hProcess4"/>
    <dgm:cxn modelId="{C87AD03F-8219-42A2-8F70-64A34DD13916}" type="presOf" srcId="{3A85D74D-D7C0-43E0-BB94-1486AEFEF365}" destId="{07CB43C3-9801-4114-B124-D96F19FD01F0}" srcOrd="1" destOrd="0" presId="urn:microsoft.com/office/officeart/2005/8/layout/hProcess4"/>
    <dgm:cxn modelId="{02492D5B-7706-4372-BCC4-2424A8DB036A}" type="presOf" srcId="{F0823CC2-96CA-44A5-83F8-69621DAA831B}" destId="{DFFC051F-BD89-4756-8D26-C3844E9FBDBD}" srcOrd="1" destOrd="0" presId="urn:microsoft.com/office/officeart/2005/8/layout/hProcess4"/>
    <dgm:cxn modelId="{3AF9C05D-91F9-4BAF-9249-C9D4DBCA82DD}" type="presOf" srcId="{667B6234-E567-4214-BEF7-50A9FE17DAE1}" destId="{1A9298B6-F84E-4E7A-B397-452D18D1E043}" srcOrd="0" destOrd="0" presId="urn:microsoft.com/office/officeart/2005/8/layout/hProcess4"/>
    <dgm:cxn modelId="{88E90188-C5D3-4845-8FCD-FCA58D219956}" type="presOf" srcId="{68923634-AFB8-4078-9025-8691246A312D}" destId="{B53B27E2-162D-4604-AAAE-084FA0C5B587}" srcOrd="0" destOrd="0" presId="urn:microsoft.com/office/officeart/2005/8/layout/hProcess4"/>
    <dgm:cxn modelId="{5A75F293-FBD6-4B6B-B694-FA380D794A48}" srcId="{E2DCCE26-C7EE-4DCC-97D8-7246F4094C6B}" destId="{667B6234-E567-4214-BEF7-50A9FE17DAE1}" srcOrd="2" destOrd="0" parTransId="{33E45356-7D55-4C2D-8282-A544A9F5AD7C}" sibTransId="{6EE906FA-50AE-45C0-AF9E-C122BD25E41F}"/>
    <dgm:cxn modelId="{D46056A5-CC1B-413A-9340-10BC48A0C62B}" srcId="{E2DCCE26-C7EE-4DCC-97D8-7246F4094C6B}" destId="{320E9270-B210-4326-BBA2-B23E05782602}" srcOrd="0" destOrd="0" parTransId="{74E2BAC0-4DA3-4729-A83C-D2E35F5F0529}" sibTransId="{91CA54F3-79E0-4974-B77F-4A5E280A4E68}"/>
    <dgm:cxn modelId="{2AC74DA8-362B-483C-ABF5-2ED3DE33D73C}" type="presOf" srcId="{320E9270-B210-4326-BBA2-B23E05782602}" destId="{7FCF063D-4C4A-4D47-A465-D268A1E2965D}" srcOrd="0" destOrd="0" presId="urn:microsoft.com/office/officeart/2005/8/layout/hProcess4"/>
    <dgm:cxn modelId="{1E8DB6B0-A0DD-477E-82C2-E3564CB65A4C}" type="presOf" srcId="{E2DCCE26-C7EE-4DCC-97D8-7246F4094C6B}" destId="{569B1C60-E084-43F2-B4AA-78D0E4483A4A}" srcOrd="0" destOrd="0" presId="urn:microsoft.com/office/officeart/2005/8/layout/hProcess4"/>
    <dgm:cxn modelId="{D138BCB1-634C-4D11-B89B-4B2422E1821E}" type="presOf" srcId="{F0823CC2-96CA-44A5-83F8-69621DAA831B}" destId="{2E275BDC-DD6B-497F-A716-8803FADBB5A4}" srcOrd="0" destOrd="0" presId="urn:microsoft.com/office/officeart/2005/8/layout/hProcess4"/>
    <dgm:cxn modelId="{AB7B34BE-C95E-4D9E-AB80-CA9DEC161CAB}" srcId="{320E9270-B210-4326-BBA2-B23E05782602}" destId="{F0823CC2-96CA-44A5-83F8-69621DAA831B}" srcOrd="0" destOrd="0" parTransId="{A52C6B73-ACE8-4140-B172-0F3EF7CDEB8F}" sibTransId="{49DB4608-423B-4706-BBB0-8CA6E755432F}"/>
    <dgm:cxn modelId="{3D1E42CE-4B7C-4201-97F2-DEDB87EF4465}" type="presOf" srcId="{3A85D74D-D7C0-43E0-BB94-1486AEFEF365}" destId="{501BD35D-0686-45A0-8AB0-871203032069}" srcOrd="0" destOrd="0" presId="urn:microsoft.com/office/officeart/2005/8/layout/hProcess4"/>
    <dgm:cxn modelId="{F56C34E6-1016-4A63-83F7-A24634661611}" type="presOf" srcId="{AB0C778B-BA72-42F2-A909-50814406A375}" destId="{4A820EC4-512A-4013-ABDE-528ABEC70059}" srcOrd="0" destOrd="0" presId="urn:microsoft.com/office/officeart/2005/8/layout/hProcess4"/>
    <dgm:cxn modelId="{0E4E73E9-0562-4B8E-8C1A-C55F066A0C88}" type="presOf" srcId="{91CA54F3-79E0-4974-B77F-4A5E280A4E68}" destId="{9303C2C9-2E13-412A-9AE1-213A7027754E}" srcOrd="0" destOrd="0" presId="urn:microsoft.com/office/officeart/2005/8/layout/hProcess4"/>
    <dgm:cxn modelId="{672BDBFE-D056-446F-B366-E744FCAF7A94}" srcId="{667B6234-E567-4214-BEF7-50A9FE17DAE1}" destId="{3A85D74D-D7C0-43E0-BB94-1486AEFEF365}" srcOrd="0" destOrd="0" parTransId="{73A87E36-8F8E-47F7-A4EB-86DFD89FB5B6}" sibTransId="{C68DEF3B-26F8-4E76-BB21-162B44210D89}"/>
    <dgm:cxn modelId="{536EFB29-ACEC-42C2-8560-334ACE900F11}" type="presParOf" srcId="{569B1C60-E084-43F2-B4AA-78D0E4483A4A}" destId="{8BC87EDF-A2E3-41BC-A1FF-276A8A4E43F5}" srcOrd="0" destOrd="0" presId="urn:microsoft.com/office/officeart/2005/8/layout/hProcess4"/>
    <dgm:cxn modelId="{9395D7C8-7B86-4546-8A0D-B46A4EA786E4}" type="presParOf" srcId="{569B1C60-E084-43F2-B4AA-78D0E4483A4A}" destId="{A676BA95-ACF5-47B1-BC36-A094E6683EAA}" srcOrd="1" destOrd="0" presId="urn:microsoft.com/office/officeart/2005/8/layout/hProcess4"/>
    <dgm:cxn modelId="{836BD9E6-0123-4828-B9A3-CE8AD01E6DCC}" type="presParOf" srcId="{569B1C60-E084-43F2-B4AA-78D0E4483A4A}" destId="{7DFD571B-4D19-408B-BCC1-ACBE0E0A2F48}" srcOrd="2" destOrd="0" presId="urn:microsoft.com/office/officeart/2005/8/layout/hProcess4"/>
    <dgm:cxn modelId="{4576C174-7B7A-4BA7-B1CB-6A928F70D981}" type="presParOf" srcId="{7DFD571B-4D19-408B-BCC1-ACBE0E0A2F48}" destId="{F322B2F7-6208-4153-B42C-636491F0D2D5}" srcOrd="0" destOrd="0" presId="urn:microsoft.com/office/officeart/2005/8/layout/hProcess4"/>
    <dgm:cxn modelId="{7E09DB20-B44B-48C5-9284-3FF3F084A8ED}" type="presParOf" srcId="{F322B2F7-6208-4153-B42C-636491F0D2D5}" destId="{0A678B2E-0D55-48DC-B857-714FB2151A96}" srcOrd="0" destOrd="0" presId="urn:microsoft.com/office/officeart/2005/8/layout/hProcess4"/>
    <dgm:cxn modelId="{F98143F2-C05A-408F-8985-E743D643E98E}" type="presParOf" srcId="{F322B2F7-6208-4153-B42C-636491F0D2D5}" destId="{2E275BDC-DD6B-497F-A716-8803FADBB5A4}" srcOrd="1" destOrd="0" presId="urn:microsoft.com/office/officeart/2005/8/layout/hProcess4"/>
    <dgm:cxn modelId="{DA14A2A1-4FAA-4A99-82F3-E4E2A1371133}" type="presParOf" srcId="{F322B2F7-6208-4153-B42C-636491F0D2D5}" destId="{DFFC051F-BD89-4756-8D26-C3844E9FBDBD}" srcOrd="2" destOrd="0" presId="urn:microsoft.com/office/officeart/2005/8/layout/hProcess4"/>
    <dgm:cxn modelId="{BAC78F67-EE82-4780-B1C4-2E56F9F27D4F}" type="presParOf" srcId="{F322B2F7-6208-4153-B42C-636491F0D2D5}" destId="{7FCF063D-4C4A-4D47-A465-D268A1E2965D}" srcOrd="3" destOrd="0" presId="urn:microsoft.com/office/officeart/2005/8/layout/hProcess4"/>
    <dgm:cxn modelId="{0768CFD0-D1D1-44AE-B708-A3C4849E7EF4}" type="presParOf" srcId="{F322B2F7-6208-4153-B42C-636491F0D2D5}" destId="{1DDD5AEF-463E-4086-916A-7899DB282A16}" srcOrd="4" destOrd="0" presId="urn:microsoft.com/office/officeart/2005/8/layout/hProcess4"/>
    <dgm:cxn modelId="{E73DC0EE-7D3A-4FF5-88A8-E586E25F3FB4}" type="presParOf" srcId="{7DFD571B-4D19-408B-BCC1-ACBE0E0A2F48}" destId="{9303C2C9-2E13-412A-9AE1-213A7027754E}" srcOrd="1" destOrd="0" presId="urn:microsoft.com/office/officeart/2005/8/layout/hProcess4"/>
    <dgm:cxn modelId="{4B0A3D0E-7C4C-4666-9DDA-104F4B81DB5F}" type="presParOf" srcId="{7DFD571B-4D19-408B-BCC1-ACBE0E0A2F48}" destId="{F3F13A57-1BCD-426B-9C00-D6D248D5F078}" srcOrd="2" destOrd="0" presId="urn:microsoft.com/office/officeart/2005/8/layout/hProcess4"/>
    <dgm:cxn modelId="{6844336A-9A85-4660-B49D-C85C780F3AC8}" type="presParOf" srcId="{F3F13A57-1BCD-426B-9C00-D6D248D5F078}" destId="{7CC40A05-971E-4089-B403-20800D67598C}" srcOrd="0" destOrd="0" presId="urn:microsoft.com/office/officeart/2005/8/layout/hProcess4"/>
    <dgm:cxn modelId="{2619C515-312C-4C33-8231-97EB0B989C67}" type="presParOf" srcId="{F3F13A57-1BCD-426B-9C00-D6D248D5F078}" destId="{76C0F529-06D1-4BFF-95C1-712906668444}" srcOrd="1" destOrd="0" presId="urn:microsoft.com/office/officeart/2005/8/layout/hProcess4"/>
    <dgm:cxn modelId="{E3B591FB-E3DF-4364-BA29-B79F873C8249}" type="presParOf" srcId="{F3F13A57-1BCD-426B-9C00-D6D248D5F078}" destId="{83F04E6C-F95E-4F9E-929B-71331BC44D40}" srcOrd="2" destOrd="0" presId="urn:microsoft.com/office/officeart/2005/8/layout/hProcess4"/>
    <dgm:cxn modelId="{5F7C55E9-4C26-4E6A-925A-415B4E3F853F}" type="presParOf" srcId="{F3F13A57-1BCD-426B-9C00-D6D248D5F078}" destId="{4A820EC4-512A-4013-ABDE-528ABEC70059}" srcOrd="3" destOrd="0" presId="urn:microsoft.com/office/officeart/2005/8/layout/hProcess4"/>
    <dgm:cxn modelId="{E8AE2214-2EA5-4EB4-9CCF-CE431045ABF3}" type="presParOf" srcId="{F3F13A57-1BCD-426B-9C00-D6D248D5F078}" destId="{9DFBFC60-4C02-4DDB-A22B-6824D1E37DD5}" srcOrd="4" destOrd="0" presId="urn:microsoft.com/office/officeart/2005/8/layout/hProcess4"/>
    <dgm:cxn modelId="{2E511647-C8EF-4E22-B75B-AD7E4B10841E}" type="presParOf" srcId="{7DFD571B-4D19-408B-BCC1-ACBE0E0A2F48}" destId="{B53B27E2-162D-4604-AAAE-084FA0C5B587}" srcOrd="3" destOrd="0" presId="urn:microsoft.com/office/officeart/2005/8/layout/hProcess4"/>
    <dgm:cxn modelId="{AA5CA1FD-FC79-4A49-BF54-7D988394E7BF}" type="presParOf" srcId="{7DFD571B-4D19-408B-BCC1-ACBE0E0A2F48}" destId="{A5B1BCFE-3133-4BCD-9567-4FE088CDC4C8}" srcOrd="4" destOrd="0" presId="urn:microsoft.com/office/officeart/2005/8/layout/hProcess4"/>
    <dgm:cxn modelId="{3059876B-8891-4730-B1E8-9DC979E46D34}" type="presParOf" srcId="{A5B1BCFE-3133-4BCD-9567-4FE088CDC4C8}" destId="{0FB0E2A4-2915-4663-A57D-F3B1A1201528}" srcOrd="0" destOrd="0" presId="urn:microsoft.com/office/officeart/2005/8/layout/hProcess4"/>
    <dgm:cxn modelId="{6ADA246F-3236-493A-99D0-7F2B2AB37A89}" type="presParOf" srcId="{A5B1BCFE-3133-4BCD-9567-4FE088CDC4C8}" destId="{501BD35D-0686-45A0-8AB0-871203032069}" srcOrd="1" destOrd="0" presId="urn:microsoft.com/office/officeart/2005/8/layout/hProcess4"/>
    <dgm:cxn modelId="{F1039A53-2BAC-4617-BB8B-558C627AA7EC}" type="presParOf" srcId="{A5B1BCFE-3133-4BCD-9567-4FE088CDC4C8}" destId="{07CB43C3-9801-4114-B124-D96F19FD01F0}" srcOrd="2" destOrd="0" presId="urn:microsoft.com/office/officeart/2005/8/layout/hProcess4"/>
    <dgm:cxn modelId="{F8EE2FFB-1E4B-4472-AB48-AACDD095BC92}" type="presParOf" srcId="{A5B1BCFE-3133-4BCD-9567-4FE088CDC4C8}" destId="{1A9298B6-F84E-4E7A-B397-452D18D1E043}" srcOrd="3" destOrd="0" presId="urn:microsoft.com/office/officeart/2005/8/layout/hProcess4"/>
    <dgm:cxn modelId="{B2DF6BE7-3436-43F0-91B1-BA80CF8A2406}" type="presParOf" srcId="{A5B1BCFE-3133-4BCD-9567-4FE088CDC4C8}" destId="{0D060692-ADE5-4A56-B2CE-ABEE5ECA243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8FDC9-37C1-42D3-A1B6-044B8D9BBF01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83A0D5D-7ED1-457D-9DE2-E004B3DAC426}">
      <dgm:prSet phldrT="[Tekst]" custT="1"/>
      <dgm:spPr/>
      <dgm:t>
        <a:bodyPr/>
        <a:lstStyle/>
        <a:p>
          <a:r>
            <a:rPr lang="hr-HR" sz="1200" b="1" dirty="0"/>
            <a:t>1. GOSPODARSTVO</a:t>
          </a:r>
        </a:p>
      </dgm:t>
    </dgm:pt>
    <dgm:pt modelId="{791F3A4B-89A8-4BD0-889A-07309949FF4A}" type="parTrans" cxnId="{E1A4A8E6-6C7A-44E6-956B-5EE5ADA349A6}">
      <dgm:prSet/>
      <dgm:spPr/>
      <dgm:t>
        <a:bodyPr/>
        <a:lstStyle/>
        <a:p>
          <a:endParaRPr lang="hr-HR"/>
        </a:p>
      </dgm:t>
    </dgm:pt>
    <dgm:pt modelId="{1F5EB96E-6BD0-4E9B-AD02-4D1870A323A9}" type="sibTrans" cxnId="{E1A4A8E6-6C7A-44E6-956B-5EE5ADA349A6}">
      <dgm:prSet/>
      <dgm:spPr/>
      <dgm:t>
        <a:bodyPr/>
        <a:lstStyle/>
        <a:p>
          <a:endParaRPr lang="hr-HR"/>
        </a:p>
      </dgm:t>
    </dgm:pt>
    <dgm:pt modelId="{C14AC542-7C0F-49AB-9C22-5F6A849C9E85}">
      <dgm:prSet phldrT="[Tekst]" custT="1"/>
      <dgm:spPr>
        <a:solidFill>
          <a:srgbClr val="92D050"/>
        </a:solidFill>
      </dgm:spPr>
      <dgm:t>
        <a:bodyPr/>
        <a:lstStyle/>
        <a:p>
          <a:r>
            <a:rPr lang="hr-HR" sz="1200" b="1" dirty="0"/>
            <a:t>2. JAVNA UPRAVA, PRAVOSUĐE I DRŽ.IMOVINA</a:t>
          </a:r>
        </a:p>
      </dgm:t>
    </dgm:pt>
    <dgm:pt modelId="{52B7EA2C-FB58-4DFE-BC3F-26B2A73BBFDC}" type="parTrans" cxnId="{3BEC2864-2ABB-4F87-9D12-B68825BA7073}">
      <dgm:prSet/>
      <dgm:spPr/>
      <dgm:t>
        <a:bodyPr/>
        <a:lstStyle/>
        <a:p>
          <a:endParaRPr lang="hr-HR"/>
        </a:p>
      </dgm:t>
    </dgm:pt>
    <dgm:pt modelId="{1C24FADE-BD4A-488D-9981-B20A432896E4}" type="sibTrans" cxnId="{3BEC2864-2ABB-4F87-9D12-B68825BA7073}">
      <dgm:prSet/>
      <dgm:spPr/>
      <dgm:t>
        <a:bodyPr/>
        <a:lstStyle/>
        <a:p>
          <a:endParaRPr lang="hr-HR"/>
        </a:p>
      </dgm:t>
    </dgm:pt>
    <dgm:pt modelId="{0D99303B-7C30-45BA-99E3-F9738FA50187}">
      <dgm:prSet phldrT="[Tekst]" custT="1"/>
      <dgm:spPr/>
      <dgm:t>
        <a:bodyPr/>
        <a:lstStyle/>
        <a:p>
          <a:r>
            <a:rPr lang="hr-HR" sz="1200" b="1" dirty="0"/>
            <a:t>3. OBRAZOVANJE, ZNANOST I ISTRAŽIVANJE</a:t>
          </a:r>
        </a:p>
      </dgm:t>
    </dgm:pt>
    <dgm:pt modelId="{8B92561D-72E1-4AF7-9EFA-0620A1C68ED9}" type="parTrans" cxnId="{F6932BCC-4366-4C97-A571-AF177F554F62}">
      <dgm:prSet/>
      <dgm:spPr/>
      <dgm:t>
        <a:bodyPr/>
        <a:lstStyle/>
        <a:p>
          <a:endParaRPr lang="hr-HR"/>
        </a:p>
      </dgm:t>
    </dgm:pt>
    <dgm:pt modelId="{03B4E245-A903-4DFA-979B-A377C9544444}" type="sibTrans" cxnId="{F6932BCC-4366-4C97-A571-AF177F554F62}">
      <dgm:prSet/>
      <dgm:spPr/>
      <dgm:t>
        <a:bodyPr/>
        <a:lstStyle/>
        <a:p>
          <a:endParaRPr lang="hr-HR"/>
        </a:p>
      </dgm:t>
    </dgm:pt>
    <dgm:pt modelId="{DA5CE1A8-F7C9-4D00-B4C8-BAB285D64CE5}">
      <dgm:prSet phldrT="[Tekst]" custT="1"/>
      <dgm:spPr/>
      <dgm:t>
        <a:bodyPr/>
        <a:lstStyle/>
        <a:p>
          <a:r>
            <a:rPr lang="hr-HR" sz="1200" b="1" dirty="0"/>
            <a:t>4. TRŽIŠTE RADA I SOCIJALNA ZAŠTITA</a:t>
          </a:r>
        </a:p>
      </dgm:t>
    </dgm:pt>
    <dgm:pt modelId="{8F891F2F-86B0-4D87-8E96-8A5D1D9F3796}" type="parTrans" cxnId="{BF0E0FB8-A68C-4B19-901F-B92490E7F132}">
      <dgm:prSet/>
      <dgm:spPr/>
      <dgm:t>
        <a:bodyPr/>
        <a:lstStyle/>
        <a:p>
          <a:endParaRPr lang="hr-HR"/>
        </a:p>
      </dgm:t>
    </dgm:pt>
    <dgm:pt modelId="{9E773406-E5F4-4084-B022-3A83916A5D8D}" type="sibTrans" cxnId="{BF0E0FB8-A68C-4B19-901F-B92490E7F132}">
      <dgm:prSet/>
      <dgm:spPr/>
      <dgm:t>
        <a:bodyPr/>
        <a:lstStyle/>
        <a:p>
          <a:endParaRPr lang="hr-HR"/>
        </a:p>
      </dgm:t>
    </dgm:pt>
    <dgm:pt modelId="{F0BC5A96-7E6F-4C79-810C-EA1BD9A571A8}">
      <dgm:prSet phldrT="[Tekst]" custT="1"/>
      <dgm:spPr>
        <a:solidFill>
          <a:srgbClr val="BC7CEC"/>
        </a:solidFill>
      </dgm:spPr>
      <dgm:t>
        <a:bodyPr/>
        <a:lstStyle/>
        <a:p>
          <a:r>
            <a:rPr lang="hr-HR" sz="1200" b="1" dirty="0"/>
            <a:t>5. ZDRAVSTVO</a:t>
          </a:r>
        </a:p>
      </dgm:t>
    </dgm:pt>
    <dgm:pt modelId="{4C23377A-9547-4667-BB9E-D564687838D8}" type="parTrans" cxnId="{CFDCE1AE-972B-473E-88EC-F00ECD72A203}">
      <dgm:prSet/>
      <dgm:spPr/>
      <dgm:t>
        <a:bodyPr/>
        <a:lstStyle/>
        <a:p>
          <a:endParaRPr lang="hr-HR"/>
        </a:p>
      </dgm:t>
    </dgm:pt>
    <dgm:pt modelId="{BEDC43EC-421A-4000-B552-B53578CFCACD}" type="sibTrans" cxnId="{CFDCE1AE-972B-473E-88EC-F00ECD72A203}">
      <dgm:prSet/>
      <dgm:spPr/>
      <dgm:t>
        <a:bodyPr/>
        <a:lstStyle/>
        <a:p>
          <a:endParaRPr lang="hr-HR"/>
        </a:p>
      </dgm:t>
    </dgm:pt>
    <dgm:pt modelId="{2E92229C-14B6-4996-A3A6-F456ECE6E71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hr-HR" sz="1200" b="1" dirty="0"/>
            <a:t>6. INICIJATIVA – OBNOVA ZGRADA</a:t>
          </a:r>
        </a:p>
      </dgm:t>
    </dgm:pt>
    <dgm:pt modelId="{BF81FECC-6CBD-43B8-A3F1-8CE5537F6CD4}" type="parTrans" cxnId="{2416CE95-DF59-45D6-A384-443281D8655F}">
      <dgm:prSet/>
      <dgm:spPr/>
      <dgm:t>
        <a:bodyPr/>
        <a:lstStyle/>
        <a:p>
          <a:endParaRPr lang="hr-HR"/>
        </a:p>
      </dgm:t>
    </dgm:pt>
    <dgm:pt modelId="{DBF2C429-0247-4139-8264-D4F81A2FC938}" type="sibTrans" cxnId="{2416CE95-DF59-45D6-A384-443281D8655F}">
      <dgm:prSet/>
      <dgm:spPr/>
      <dgm:t>
        <a:bodyPr/>
        <a:lstStyle/>
        <a:p>
          <a:endParaRPr lang="hr-HR"/>
        </a:p>
      </dgm:t>
    </dgm:pt>
    <dgm:pt modelId="{5AD74AA6-858A-41F0-BBFB-EFE4EDA818EC}" type="pres">
      <dgm:prSet presAssocID="{C0B8FDC9-37C1-42D3-A1B6-044B8D9BBF01}" presName="cycle" presStyleCnt="0">
        <dgm:presLayoutVars>
          <dgm:dir/>
          <dgm:resizeHandles val="exact"/>
        </dgm:presLayoutVars>
      </dgm:prSet>
      <dgm:spPr/>
    </dgm:pt>
    <dgm:pt modelId="{2B28A57B-891F-4BF4-BAB6-66C90A9930FD}" type="pres">
      <dgm:prSet presAssocID="{D83A0D5D-7ED1-457D-9DE2-E004B3DAC426}" presName="node" presStyleLbl="node1" presStyleIdx="0" presStyleCnt="6" custScaleX="138026">
        <dgm:presLayoutVars>
          <dgm:bulletEnabled val="1"/>
        </dgm:presLayoutVars>
      </dgm:prSet>
      <dgm:spPr/>
    </dgm:pt>
    <dgm:pt modelId="{0B1BD1FA-4288-450D-AA13-321C509E53EA}" type="pres">
      <dgm:prSet presAssocID="{D83A0D5D-7ED1-457D-9DE2-E004B3DAC426}" presName="spNode" presStyleCnt="0"/>
      <dgm:spPr/>
    </dgm:pt>
    <dgm:pt modelId="{C12A74FD-C19B-404E-B2BD-4D8939E0AFBC}" type="pres">
      <dgm:prSet presAssocID="{1F5EB96E-6BD0-4E9B-AD02-4D1870A323A9}" presName="sibTrans" presStyleLbl="sibTrans1D1" presStyleIdx="0" presStyleCnt="6"/>
      <dgm:spPr/>
    </dgm:pt>
    <dgm:pt modelId="{49C29F95-1EF9-470B-840B-829345BB37C2}" type="pres">
      <dgm:prSet presAssocID="{C14AC542-7C0F-49AB-9C22-5F6A849C9E85}" presName="node" presStyleLbl="node1" presStyleIdx="1" presStyleCnt="6" custScaleX="131155" custRadScaleRad="97028" custRadScaleInc="33266">
        <dgm:presLayoutVars>
          <dgm:bulletEnabled val="1"/>
        </dgm:presLayoutVars>
      </dgm:prSet>
      <dgm:spPr/>
    </dgm:pt>
    <dgm:pt modelId="{5F713150-05F1-458E-903C-44407454694A}" type="pres">
      <dgm:prSet presAssocID="{C14AC542-7C0F-49AB-9C22-5F6A849C9E85}" presName="spNode" presStyleCnt="0"/>
      <dgm:spPr/>
    </dgm:pt>
    <dgm:pt modelId="{A6796E5E-A0F9-4FBA-A424-EC2B6629C9DC}" type="pres">
      <dgm:prSet presAssocID="{1C24FADE-BD4A-488D-9981-B20A432896E4}" presName="sibTrans" presStyleLbl="sibTrans1D1" presStyleIdx="1" presStyleCnt="6"/>
      <dgm:spPr/>
    </dgm:pt>
    <dgm:pt modelId="{BC15BFBD-3864-4684-8A32-D25174FE70E0}" type="pres">
      <dgm:prSet presAssocID="{0D99303B-7C30-45BA-99E3-F9738FA50187}" presName="node" presStyleLbl="node1" presStyleIdx="2" presStyleCnt="6" custScaleX="129854" custRadScaleRad="97617" custRadScaleInc="-32407">
        <dgm:presLayoutVars>
          <dgm:bulletEnabled val="1"/>
        </dgm:presLayoutVars>
      </dgm:prSet>
      <dgm:spPr/>
    </dgm:pt>
    <dgm:pt modelId="{ECEE92D5-AC72-4D7A-8F73-A5128201D6AA}" type="pres">
      <dgm:prSet presAssocID="{0D99303B-7C30-45BA-99E3-F9738FA50187}" presName="spNode" presStyleCnt="0"/>
      <dgm:spPr/>
    </dgm:pt>
    <dgm:pt modelId="{6DEFDEFB-7D39-4DC4-BF42-AF33C85DB473}" type="pres">
      <dgm:prSet presAssocID="{03B4E245-A903-4DFA-979B-A377C9544444}" presName="sibTrans" presStyleLbl="sibTrans1D1" presStyleIdx="2" presStyleCnt="6"/>
      <dgm:spPr/>
    </dgm:pt>
    <dgm:pt modelId="{503F975C-0973-4C45-927F-18C6E7516B31}" type="pres">
      <dgm:prSet presAssocID="{DA5CE1A8-F7C9-4D00-B4C8-BAB285D64CE5}" presName="node" presStyleLbl="node1" presStyleIdx="3" presStyleCnt="6" custScaleX="144871">
        <dgm:presLayoutVars>
          <dgm:bulletEnabled val="1"/>
        </dgm:presLayoutVars>
      </dgm:prSet>
      <dgm:spPr/>
    </dgm:pt>
    <dgm:pt modelId="{A33336C7-CF78-46C2-A652-3AFD379800A9}" type="pres">
      <dgm:prSet presAssocID="{DA5CE1A8-F7C9-4D00-B4C8-BAB285D64CE5}" presName="spNode" presStyleCnt="0"/>
      <dgm:spPr/>
    </dgm:pt>
    <dgm:pt modelId="{79D764B1-CE8F-47E2-831D-DC8FEE3BE202}" type="pres">
      <dgm:prSet presAssocID="{9E773406-E5F4-4084-B022-3A83916A5D8D}" presName="sibTrans" presStyleLbl="sibTrans1D1" presStyleIdx="3" presStyleCnt="6"/>
      <dgm:spPr/>
    </dgm:pt>
    <dgm:pt modelId="{CDC57CCF-E9B5-4162-8DEB-834CCAB29554}" type="pres">
      <dgm:prSet presAssocID="{F0BC5A96-7E6F-4C79-810C-EA1BD9A571A8}" presName="node" presStyleLbl="node1" presStyleIdx="4" presStyleCnt="6" custScaleX="137198" custRadScaleRad="94941" custRadScaleInc="28884">
        <dgm:presLayoutVars>
          <dgm:bulletEnabled val="1"/>
        </dgm:presLayoutVars>
      </dgm:prSet>
      <dgm:spPr/>
    </dgm:pt>
    <dgm:pt modelId="{CAA9566F-0CC3-4A95-8402-E5C6A90450FD}" type="pres">
      <dgm:prSet presAssocID="{F0BC5A96-7E6F-4C79-810C-EA1BD9A571A8}" presName="spNode" presStyleCnt="0"/>
      <dgm:spPr/>
    </dgm:pt>
    <dgm:pt modelId="{27D346ED-104A-4F73-9296-77AC44DAEE60}" type="pres">
      <dgm:prSet presAssocID="{BEDC43EC-421A-4000-B552-B53578CFCACD}" presName="sibTrans" presStyleLbl="sibTrans1D1" presStyleIdx="4" presStyleCnt="6"/>
      <dgm:spPr/>
    </dgm:pt>
    <dgm:pt modelId="{BFE36374-1FD5-4397-8427-99AE7E2A7C47}" type="pres">
      <dgm:prSet presAssocID="{2E92229C-14B6-4996-A3A6-F456ECE6E714}" presName="node" presStyleLbl="node1" presStyleIdx="5" presStyleCnt="6" custScaleX="133205" custRadScaleRad="104220" custRadScaleInc="-32511">
        <dgm:presLayoutVars>
          <dgm:bulletEnabled val="1"/>
        </dgm:presLayoutVars>
      </dgm:prSet>
      <dgm:spPr/>
    </dgm:pt>
    <dgm:pt modelId="{6270552F-53BB-4224-B045-1F71633ADADD}" type="pres">
      <dgm:prSet presAssocID="{2E92229C-14B6-4996-A3A6-F456ECE6E714}" presName="spNode" presStyleCnt="0"/>
      <dgm:spPr/>
    </dgm:pt>
    <dgm:pt modelId="{8EE5C119-EA96-437B-BD98-75B75DF86788}" type="pres">
      <dgm:prSet presAssocID="{DBF2C429-0247-4139-8264-D4F81A2FC938}" presName="sibTrans" presStyleLbl="sibTrans1D1" presStyleIdx="5" presStyleCnt="6"/>
      <dgm:spPr/>
    </dgm:pt>
  </dgm:ptLst>
  <dgm:cxnLst>
    <dgm:cxn modelId="{7913D929-7472-4F37-976E-A3E22C91823B}" type="presOf" srcId="{D83A0D5D-7ED1-457D-9DE2-E004B3DAC426}" destId="{2B28A57B-891F-4BF4-BAB6-66C90A9930FD}" srcOrd="0" destOrd="0" presId="urn:microsoft.com/office/officeart/2005/8/layout/cycle6"/>
    <dgm:cxn modelId="{4BE71134-4B6A-418B-BB30-546B486FEE69}" type="presOf" srcId="{1C24FADE-BD4A-488D-9981-B20A432896E4}" destId="{A6796E5E-A0F9-4FBA-A424-EC2B6629C9DC}" srcOrd="0" destOrd="0" presId="urn:microsoft.com/office/officeart/2005/8/layout/cycle6"/>
    <dgm:cxn modelId="{6E26EE5C-A32E-4048-9D63-481439585A76}" type="presOf" srcId="{DBF2C429-0247-4139-8264-D4F81A2FC938}" destId="{8EE5C119-EA96-437B-BD98-75B75DF86788}" srcOrd="0" destOrd="0" presId="urn:microsoft.com/office/officeart/2005/8/layout/cycle6"/>
    <dgm:cxn modelId="{3BEC2864-2ABB-4F87-9D12-B68825BA7073}" srcId="{C0B8FDC9-37C1-42D3-A1B6-044B8D9BBF01}" destId="{C14AC542-7C0F-49AB-9C22-5F6A849C9E85}" srcOrd="1" destOrd="0" parTransId="{52B7EA2C-FB58-4DFE-BC3F-26B2A73BBFDC}" sibTransId="{1C24FADE-BD4A-488D-9981-B20A432896E4}"/>
    <dgm:cxn modelId="{83B85476-E7CF-45B2-9FFF-11D876C147ED}" type="presOf" srcId="{BEDC43EC-421A-4000-B552-B53578CFCACD}" destId="{27D346ED-104A-4F73-9296-77AC44DAEE60}" srcOrd="0" destOrd="0" presId="urn:microsoft.com/office/officeart/2005/8/layout/cycle6"/>
    <dgm:cxn modelId="{3E91E088-A52F-4725-A947-B05CC6981560}" type="presOf" srcId="{C0B8FDC9-37C1-42D3-A1B6-044B8D9BBF01}" destId="{5AD74AA6-858A-41F0-BBFB-EFE4EDA818EC}" srcOrd="0" destOrd="0" presId="urn:microsoft.com/office/officeart/2005/8/layout/cycle6"/>
    <dgm:cxn modelId="{A9752590-F179-4553-9314-5627FFD44A7F}" type="presOf" srcId="{C14AC542-7C0F-49AB-9C22-5F6A849C9E85}" destId="{49C29F95-1EF9-470B-840B-829345BB37C2}" srcOrd="0" destOrd="0" presId="urn:microsoft.com/office/officeart/2005/8/layout/cycle6"/>
    <dgm:cxn modelId="{2416CE95-DF59-45D6-A384-443281D8655F}" srcId="{C0B8FDC9-37C1-42D3-A1B6-044B8D9BBF01}" destId="{2E92229C-14B6-4996-A3A6-F456ECE6E714}" srcOrd="5" destOrd="0" parTransId="{BF81FECC-6CBD-43B8-A3F1-8CE5537F6CD4}" sibTransId="{DBF2C429-0247-4139-8264-D4F81A2FC938}"/>
    <dgm:cxn modelId="{56462FA1-61B7-496F-B4B1-7EED21885F61}" type="presOf" srcId="{2E92229C-14B6-4996-A3A6-F456ECE6E714}" destId="{BFE36374-1FD5-4397-8427-99AE7E2A7C47}" srcOrd="0" destOrd="0" presId="urn:microsoft.com/office/officeart/2005/8/layout/cycle6"/>
    <dgm:cxn modelId="{CFDCE1AE-972B-473E-88EC-F00ECD72A203}" srcId="{C0B8FDC9-37C1-42D3-A1B6-044B8D9BBF01}" destId="{F0BC5A96-7E6F-4C79-810C-EA1BD9A571A8}" srcOrd="4" destOrd="0" parTransId="{4C23377A-9547-4667-BB9E-D564687838D8}" sibTransId="{BEDC43EC-421A-4000-B552-B53578CFCACD}"/>
    <dgm:cxn modelId="{7AB10AB7-785C-439F-9CDB-47EC008FC3AF}" type="presOf" srcId="{0D99303B-7C30-45BA-99E3-F9738FA50187}" destId="{BC15BFBD-3864-4684-8A32-D25174FE70E0}" srcOrd="0" destOrd="0" presId="urn:microsoft.com/office/officeart/2005/8/layout/cycle6"/>
    <dgm:cxn modelId="{BF0E0FB8-A68C-4B19-901F-B92490E7F132}" srcId="{C0B8FDC9-37C1-42D3-A1B6-044B8D9BBF01}" destId="{DA5CE1A8-F7C9-4D00-B4C8-BAB285D64CE5}" srcOrd="3" destOrd="0" parTransId="{8F891F2F-86B0-4D87-8E96-8A5D1D9F3796}" sibTransId="{9E773406-E5F4-4084-B022-3A83916A5D8D}"/>
    <dgm:cxn modelId="{7753B7BC-C239-43A8-83C6-76B13EAA8336}" type="presOf" srcId="{03B4E245-A903-4DFA-979B-A377C9544444}" destId="{6DEFDEFB-7D39-4DC4-BF42-AF33C85DB473}" srcOrd="0" destOrd="0" presId="urn:microsoft.com/office/officeart/2005/8/layout/cycle6"/>
    <dgm:cxn modelId="{55DB1DCB-3506-403E-A23F-E7AC38868F17}" type="presOf" srcId="{9E773406-E5F4-4084-B022-3A83916A5D8D}" destId="{79D764B1-CE8F-47E2-831D-DC8FEE3BE202}" srcOrd="0" destOrd="0" presId="urn:microsoft.com/office/officeart/2005/8/layout/cycle6"/>
    <dgm:cxn modelId="{F6932BCC-4366-4C97-A571-AF177F554F62}" srcId="{C0B8FDC9-37C1-42D3-A1B6-044B8D9BBF01}" destId="{0D99303B-7C30-45BA-99E3-F9738FA50187}" srcOrd="2" destOrd="0" parTransId="{8B92561D-72E1-4AF7-9EFA-0620A1C68ED9}" sibTransId="{03B4E245-A903-4DFA-979B-A377C9544444}"/>
    <dgm:cxn modelId="{9124D0DA-F282-4BED-B06B-A742315CCDF2}" type="presOf" srcId="{F0BC5A96-7E6F-4C79-810C-EA1BD9A571A8}" destId="{CDC57CCF-E9B5-4162-8DEB-834CCAB29554}" srcOrd="0" destOrd="0" presId="urn:microsoft.com/office/officeart/2005/8/layout/cycle6"/>
    <dgm:cxn modelId="{6153B0E5-C4A0-4D6A-8B51-8782D145BF15}" type="presOf" srcId="{DA5CE1A8-F7C9-4D00-B4C8-BAB285D64CE5}" destId="{503F975C-0973-4C45-927F-18C6E7516B31}" srcOrd="0" destOrd="0" presId="urn:microsoft.com/office/officeart/2005/8/layout/cycle6"/>
    <dgm:cxn modelId="{E1A4A8E6-6C7A-44E6-956B-5EE5ADA349A6}" srcId="{C0B8FDC9-37C1-42D3-A1B6-044B8D9BBF01}" destId="{D83A0D5D-7ED1-457D-9DE2-E004B3DAC426}" srcOrd="0" destOrd="0" parTransId="{791F3A4B-89A8-4BD0-889A-07309949FF4A}" sibTransId="{1F5EB96E-6BD0-4E9B-AD02-4D1870A323A9}"/>
    <dgm:cxn modelId="{8C2291FB-A612-459C-A218-217D8994E60C}" type="presOf" srcId="{1F5EB96E-6BD0-4E9B-AD02-4D1870A323A9}" destId="{C12A74FD-C19B-404E-B2BD-4D8939E0AFBC}" srcOrd="0" destOrd="0" presId="urn:microsoft.com/office/officeart/2005/8/layout/cycle6"/>
    <dgm:cxn modelId="{EBE48931-CD63-43EC-BB72-1EC584E7FAE8}" type="presParOf" srcId="{5AD74AA6-858A-41F0-BBFB-EFE4EDA818EC}" destId="{2B28A57B-891F-4BF4-BAB6-66C90A9930FD}" srcOrd="0" destOrd="0" presId="urn:microsoft.com/office/officeart/2005/8/layout/cycle6"/>
    <dgm:cxn modelId="{F0965E71-EBA1-4122-A65E-62F95CA30236}" type="presParOf" srcId="{5AD74AA6-858A-41F0-BBFB-EFE4EDA818EC}" destId="{0B1BD1FA-4288-450D-AA13-321C509E53EA}" srcOrd="1" destOrd="0" presId="urn:microsoft.com/office/officeart/2005/8/layout/cycle6"/>
    <dgm:cxn modelId="{3A935D31-5EFA-4017-8DF9-A93895A35007}" type="presParOf" srcId="{5AD74AA6-858A-41F0-BBFB-EFE4EDA818EC}" destId="{C12A74FD-C19B-404E-B2BD-4D8939E0AFBC}" srcOrd="2" destOrd="0" presId="urn:microsoft.com/office/officeart/2005/8/layout/cycle6"/>
    <dgm:cxn modelId="{C0BFEED6-9183-434A-B947-BA2F31ADB7E1}" type="presParOf" srcId="{5AD74AA6-858A-41F0-BBFB-EFE4EDA818EC}" destId="{49C29F95-1EF9-470B-840B-829345BB37C2}" srcOrd="3" destOrd="0" presId="urn:microsoft.com/office/officeart/2005/8/layout/cycle6"/>
    <dgm:cxn modelId="{A6068F2F-4769-48F5-82BA-9C9BA4020F6D}" type="presParOf" srcId="{5AD74AA6-858A-41F0-BBFB-EFE4EDA818EC}" destId="{5F713150-05F1-458E-903C-44407454694A}" srcOrd="4" destOrd="0" presId="urn:microsoft.com/office/officeart/2005/8/layout/cycle6"/>
    <dgm:cxn modelId="{569B3F8B-FA41-4FB8-A4B0-FB29E02A32F2}" type="presParOf" srcId="{5AD74AA6-858A-41F0-BBFB-EFE4EDA818EC}" destId="{A6796E5E-A0F9-4FBA-A424-EC2B6629C9DC}" srcOrd="5" destOrd="0" presId="urn:microsoft.com/office/officeart/2005/8/layout/cycle6"/>
    <dgm:cxn modelId="{9D0CD6EB-CFDA-4EC5-88F9-AB29AD150151}" type="presParOf" srcId="{5AD74AA6-858A-41F0-BBFB-EFE4EDA818EC}" destId="{BC15BFBD-3864-4684-8A32-D25174FE70E0}" srcOrd="6" destOrd="0" presId="urn:microsoft.com/office/officeart/2005/8/layout/cycle6"/>
    <dgm:cxn modelId="{26B9DACF-4525-4939-A3C1-CCFB01DDAFD4}" type="presParOf" srcId="{5AD74AA6-858A-41F0-BBFB-EFE4EDA818EC}" destId="{ECEE92D5-AC72-4D7A-8F73-A5128201D6AA}" srcOrd="7" destOrd="0" presId="urn:microsoft.com/office/officeart/2005/8/layout/cycle6"/>
    <dgm:cxn modelId="{7A4E3DA8-6B52-4CA7-9F14-A91EBA29A3F7}" type="presParOf" srcId="{5AD74AA6-858A-41F0-BBFB-EFE4EDA818EC}" destId="{6DEFDEFB-7D39-4DC4-BF42-AF33C85DB473}" srcOrd="8" destOrd="0" presId="urn:microsoft.com/office/officeart/2005/8/layout/cycle6"/>
    <dgm:cxn modelId="{F62C5994-D70C-405D-8027-A3F06D1CEF77}" type="presParOf" srcId="{5AD74AA6-858A-41F0-BBFB-EFE4EDA818EC}" destId="{503F975C-0973-4C45-927F-18C6E7516B31}" srcOrd="9" destOrd="0" presId="urn:microsoft.com/office/officeart/2005/8/layout/cycle6"/>
    <dgm:cxn modelId="{1DECBC1A-3A39-4463-9203-4CD97300E522}" type="presParOf" srcId="{5AD74AA6-858A-41F0-BBFB-EFE4EDA818EC}" destId="{A33336C7-CF78-46C2-A652-3AFD379800A9}" srcOrd="10" destOrd="0" presId="urn:microsoft.com/office/officeart/2005/8/layout/cycle6"/>
    <dgm:cxn modelId="{64DC4282-A75A-4E62-89B9-2C91F2475556}" type="presParOf" srcId="{5AD74AA6-858A-41F0-BBFB-EFE4EDA818EC}" destId="{79D764B1-CE8F-47E2-831D-DC8FEE3BE202}" srcOrd="11" destOrd="0" presId="urn:microsoft.com/office/officeart/2005/8/layout/cycle6"/>
    <dgm:cxn modelId="{9CE29AE7-83EC-438A-821A-310F038D6DDD}" type="presParOf" srcId="{5AD74AA6-858A-41F0-BBFB-EFE4EDA818EC}" destId="{CDC57CCF-E9B5-4162-8DEB-834CCAB29554}" srcOrd="12" destOrd="0" presId="urn:microsoft.com/office/officeart/2005/8/layout/cycle6"/>
    <dgm:cxn modelId="{B4C54836-13F6-45DE-B120-6A6517C8E9D6}" type="presParOf" srcId="{5AD74AA6-858A-41F0-BBFB-EFE4EDA818EC}" destId="{CAA9566F-0CC3-4A95-8402-E5C6A90450FD}" srcOrd="13" destOrd="0" presId="urn:microsoft.com/office/officeart/2005/8/layout/cycle6"/>
    <dgm:cxn modelId="{ADD1D619-76C0-4FF6-80C6-9DEDEF3587CB}" type="presParOf" srcId="{5AD74AA6-858A-41F0-BBFB-EFE4EDA818EC}" destId="{27D346ED-104A-4F73-9296-77AC44DAEE60}" srcOrd="14" destOrd="0" presId="urn:microsoft.com/office/officeart/2005/8/layout/cycle6"/>
    <dgm:cxn modelId="{CD7C8D52-0B77-4215-96DE-19E4A059715A}" type="presParOf" srcId="{5AD74AA6-858A-41F0-BBFB-EFE4EDA818EC}" destId="{BFE36374-1FD5-4397-8427-99AE7E2A7C47}" srcOrd="15" destOrd="0" presId="urn:microsoft.com/office/officeart/2005/8/layout/cycle6"/>
    <dgm:cxn modelId="{B4C6125D-9E9A-4420-8229-F34A51BA67E5}" type="presParOf" srcId="{5AD74AA6-858A-41F0-BBFB-EFE4EDA818EC}" destId="{6270552F-53BB-4224-B045-1F71633ADADD}" srcOrd="16" destOrd="0" presId="urn:microsoft.com/office/officeart/2005/8/layout/cycle6"/>
    <dgm:cxn modelId="{142CA682-1E7B-4856-9C38-EEAA2E04D696}" type="presParOf" srcId="{5AD74AA6-858A-41F0-BBFB-EFE4EDA818EC}" destId="{8EE5C119-EA96-437B-BD98-75B75DF8678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95ECD-B6F3-4F00-890D-70FD9D9688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C082EF0-E59A-4518-B859-C65195491494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hr-HR" sz="2500" b="1" dirty="0">
              <a:latin typeface="Arial" panose="020B0604020202020204" pitchFamily="34" charset="0"/>
              <a:cs typeface="Arial" panose="020B0604020202020204" pitchFamily="34" charset="0"/>
            </a:rPr>
            <a:t>1. GOSPODARSTVO</a:t>
          </a:r>
        </a:p>
      </dgm:t>
    </dgm:pt>
    <dgm:pt modelId="{28BBD6D5-DD23-4E0D-B8BE-C7DA45498926}" type="parTrans" cxnId="{9122145B-2039-44DC-B63B-2F7E8D1768F6}">
      <dgm:prSet/>
      <dgm:spPr/>
      <dgm:t>
        <a:bodyPr/>
        <a:lstStyle/>
        <a:p>
          <a:endParaRPr lang="hr-HR"/>
        </a:p>
      </dgm:t>
    </dgm:pt>
    <dgm:pt modelId="{C3D66CBB-07F5-471F-BE02-571D6915700D}" type="sibTrans" cxnId="{9122145B-2039-44DC-B63B-2F7E8D1768F6}">
      <dgm:prSet/>
      <dgm:spPr/>
      <dgm:t>
        <a:bodyPr/>
        <a:lstStyle/>
        <a:p>
          <a:endParaRPr lang="hr-HR"/>
        </a:p>
      </dgm:t>
    </dgm:pt>
    <dgm:pt modelId="{BEF0C7B5-7E95-45B9-A3BB-DFAFAB9489A6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hr-HR" sz="2800" dirty="0"/>
            <a:t>Reforme i investicije u okviru ove komponente poboljšat će konkurentnost gospodarstva uz jačanje poljoprivrede, prometnog sektora, energetike i zaštite okoliša te podići razinu održivosti turizma ulaganjem u kontinentalni turizam i produljenjem turističke sezone</a:t>
          </a:r>
        </a:p>
      </dgm:t>
    </dgm:pt>
    <dgm:pt modelId="{03E972A9-8235-41FF-ADA2-A9F11D4FA0C1}" type="parTrans" cxnId="{2A4FEF47-DCBF-40FA-BD7A-2FE89D918433}">
      <dgm:prSet/>
      <dgm:spPr/>
      <dgm:t>
        <a:bodyPr/>
        <a:lstStyle/>
        <a:p>
          <a:endParaRPr lang="hr-HR"/>
        </a:p>
      </dgm:t>
    </dgm:pt>
    <dgm:pt modelId="{4C746B43-C85D-464B-A4C4-D86F0F51FC6B}" type="sibTrans" cxnId="{2A4FEF47-DCBF-40FA-BD7A-2FE89D918433}">
      <dgm:prSet/>
      <dgm:spPr/>
      <dgm:t>
        <a:bodyPr/>
        <a:lstStyle/>
        <a:p>
          <a:endParaRPr lang="hr-HR"/>
        </a:p>
      </dgm:t>
    </dgm:pt>
    <dgm:pt modelId="{5610454F-9815-43EE-912D-C18825EC0DFE}">
      <dgm:prSet phldrT="[Teks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24 reforme i 64 povezana ulaganja - 26,2 milijarde HRK </a:t>
          </a:r>
          <a:endParaRPr lang="hr-HR" sz="2800" dirty="0"/>
        </a:p>
      </dgm:t>
    </dgm:pt>
    <dgm:pt modelId="{B1C17F14-8B11-423B-9225-CFB04684BDF8}" type="parTrans" cxnId="{A28E65D3-A738-48F7-A516-91FCF6608117}">
      <dgm:prSet/>
      <dgm:spPr/>
    </dgm:pt>
    <dgm:pt modelId="{463128B1-257F-401C-8BFB-3114F7918FE6}" type="sibTrans" cxnId="{A28E65D3-A738-48F7-A516-91FCF6608117}">
      <dgm:prSet/>
      <dgm:spPr/>
    </dgm:pt>
    <dgm:pt modelId="{8AD8C8B2-6BC6-459B-81C9-021037CA6690}" type="pres">
      <dgm:prSet presAssocID="{45395ECD-B6F3-4F00-890D-70FD9D968854}" presName="linear" presStyleCnt="0">
        <dgm:presLayoutVars>
          <dgm:dir/>
          <dgm:animLvl val="lvl"/>
          <dgm:resizeHandles val="exact"/>
        </dgm:presLayoutVars>
      </dgm:prSet>
      <dgm:spPr/>
    </dgm:pt>
    <dgm:pt modelId="{7EC64E87-41FD-4E85-8A9D-0EE0902ACF46}" type="pres">
      <dgm:prSet presAssocID="{8C082EF0-E59A-4518-B859-C65195491494}" presName="parentLin" presStyleCnt="0"/>
      <dgm:spPr/>
    </dgm:pt>
    <dgm:pt modelId="{F712B558-A954-460E-A4D1-B0E47C3B23CF}" type="pres">
      <dgm:prSet presAssocID="{8C082EF0-E59A-4518-B859-C65195491494}" presName="parentLeftMargin" presStyleLbl="node1" presStyleIdx="0" presStyleCnt="1"/>
      <dgm:spPr/>
    </dgm:pt>
    <dgm:pt modelId="{64C7DD36-15F6-42C2-AB15-724A9C7872F3}" type="pres">
      <dgm:prSet presAssocID="{8C082EF0-E59A-4518-B859-C65195491494}" presName="parentText" presStyleLbl="node1" presStyleIdx="0" presStyleCnt="1" custScaleX="89816" custScaleY="64506" custLinFactNeighborX="27976" custLinFactNeighborY="-24646">
        <dgm:presLayoutVars>
          <dgm:chMax val="0"/>
          <dgm:bulletEnabled val="1"/>
        </dgm:presLayoutVars>
      </dgm:prSet>
      <dgm:spPr/>
    </dgm:pt>
    <dgm:pt modelId="{6CAED29D-ED36-40EF-854F-038C16808B96}" type="pres">
      <dgm:prSet presAssocID="{8C082EF0-E59A-4518-B859-C65195491494}" presName="negativeSpace" presStyleCnt="0"/>
      <dgm:spPr/>
    </dgm:pt>
    <dgm:pt modelId="{9D437712-4D1F-4570-A4A5-9ACEE415E2EC}" type="pres">
      <dgm:prSet presAssocID="{8C082EF0-E59A-4518-B859-C65195491494}" presName="childText" presStyleLbl="conFgAcc1" presStyleIdx="0" presStyleCnt="1" custScaleY="120988" custLinFactY="-3076" custLinFactNeighborX="2210" custLinFactNeighborY="-100000">
        <dgm:presLayoutVars>
          <dgm:bulletEnabled val="1"/>
        </dgm:presLayoutVars>
      </dgm:prSet>
      <dgm:spPr/>
    </dgm:pt>
  </dgm:ptLst>
  <dgm:cxnLst>
    <dgm:cxn modelId="{09DA9921-01CE-4A78-95FE-520FE5C38661}" type="presOf" srcId="{5610454F-9815-43EE-912D-C18825EC0DFE}" destId="{9D437712-4D1F-4570-A4A5-9ACEE415E2EC}" srcOrd="0" destOrd="1" presId="urn:microsoft.com/office/officeart/2005/8/layout/list1"/>
    <dgm:cxn modelId="{9122145B-2039-44DC-B63B-2F7E8D1768F6}" srcId="{45395ECD-B6F3-4F00-890D-70FD9D968854}" destId="{8C082EF0-E59A-4518-B859-C65195491494}" srcOrd="0" destOrd="0" parTransId="{28BBD6D5-DD23-4E0D-B8BE-C7DA45498926}" sibTransId="{C3D66CBB-07F5-471F-BE02-571D6915700D}"/>
    <dgm:cxn modelId="{2A4FEF47-DCBF-40FA-BD7A-2FE89D918433}" srcId="{8C082EF0-E59A-4518-B859-C65195491494}" destId="{BEF0C7B5-7E95-45B9-A3BB-DFAFAB9489A6}" srcOrd="0" destOrd="0" parTransId="{03E972A9-8235-41FF-ADA2-A9F11D4FA0C1}" sibTransId="{4C746B43-C85D-464B-A4C4-D86F0F51FC6B}"/>
    <dgm:cxn modelId="{EE30F759-5123-4C29-ACC4-D6D13ED58F65}" type="presOf" srcId="{45395ECD-B6F3-4F00-890D-70FD9D968854}" destId="{8AD8C8B2-6BC6-459B-81C9-021037CA6690}" srcOrd="0" destOrd="0" presId="urn:microsoft.com/office/officeart/2005/8/layout/list1"/>
    <dgm:cxn modelId="{CFF0BB96-1C29-469B-B68B-50F7AEF278C1}" type="presOf" srcId="{8C082EF0-E59A-4518-B859-C65195491494}" destId="{F712B558-A954-460E-A4D1-B0E47C3B23CF}" srcOrd="0" destOrd="0" presId="urn:microsoft.com/office/officeart/2005/8/layout/list1"/>
    <dgm:cxn modelId="{6A2BBEA9-71B6-4475-B096-B9C0B7BC4D0B}" type="presOf" srcId="{BEF0C7B5-7E95-45B9-A3BB-DFAFAB9489A6}" destId="{9D437712-4D1F-4570-A4A5-9ACEE415E2EC}" srcOrd="0" destOrd="0" presId="urn:microsoft.com/office/officeart/2005/8/layout/list1"/>
    <dgm:cxn modelId="{045494AA-D78C-4A6D-BDBA-3F178475F8AC}" type="presOf" srcId="{8C082EF0-E59A-4518-B859-C65195491494}" destId="{64C7DD36-15F6-42C2-AB15-724A9C7872F3}" srcOrd="1" destOrd="0" presId="urn:microsoft.com/office/officeart/2005/8/layout/list1"/>
    <dgm:cxn modelId="{A28E65D3-A738-48F7-A516-91FCF6608117}" srcId="{8C082EF0-E59A-4518-B859-C65195491494}" destId="{5610454F-9815-43EE-912D-C18825EC0DFE}" srcOrd="1" destOrd="0" parTransId="{B1C17F14-8B11-423B-9225-CFB04684BDF8}" sibTransId="{463128B1-257F-401C-8BFB-3114F7918FE6}"/>
    <dgm:cxn modelId="{974A998C-97CC-4E29-A86F-B17EBD5FBFE6}" type="presParOf" srcId="{8AD8C8B2-6BC6-459B-81C9-021037CA6690}" destId="{7EC64E87-41FD-4E85-8A9D-0EE0902ACF46}" srcOrd="0" destOrd="0" presId="urn:microsoft.com/office/officeart/2005/8/layout/list1"/>
    <dgm:cxn modelId="{5C2FD5FD-0A97-419D-946F-B133AB5C13A6}" type="presParOf" srcId="{7EC64E87-41FD-4E85-8A9D-0EE0902ACF46}" destId="{F712B558-A954-460E-A4D1-B0E47C3B23CF}" srcOrd="0" destOrd="0" presId="urn:microsoft.com/office/officeart/2005/8/layout/list1"/>
    <dgm:cxn modelId="{963AA910-6CD3-4DA3-AD91-D4788222FA66}" type="presParOf" srcId="{7EC64E87-41FD-4E85-8A9D-0EE0902ACF46}" destId="{64C7DD36-15F6-42C2-AB15-724A9C7872F3}" srcOrd="1" destOrd="0" presId="urn:microsoft.com/office/officeart/2005/8/layout/list1"/>
    <dgm:cxn modelId="{BB38D251-3DD8-4D71-9B5A-996C987AA729}" type="presParOf" srcId="{8AD8C8B2-6BC6-459B-81C9-021037CA6690}" destId="{6CAED29D-ED36-40EF-854F-038C16808B96}" srcOrd="1" destOrd="0" presId="urn:microsoft.com/office/officeart/2005/8/layout/list1"/>
    <dgm:cxn modelId="{C5EDF320-3FEF-402F-A803-77DFCE4DF6F4}" type="presParOf" srcId="{8AD8C8B2-6BC6-459B-81C9-021037CA6690}" destId="{9D437712-4D1F-4570-A4A5-9ACEE415E2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</a:t>
          </a:r>
          <a:r>
            <a:rPr lang="hr-HR" sz="2500" b="1" kern="1200" dirty="0">
              <a:latin typeface="Arial" panose="020B0604020202020204" pitchFamily="34" charset="0"/>
              <a:cs typeface="Arial" panose="020B0604020202020204" pitchFamily="34" charset="0"/>
            </a:rPr>
            <a:t>JAVNA UPRAVA,PRAVOSUĐE I DRŽAVNA IMOVINA</a:t>
          </a:r>
          <a:endParaRPr lang="hr-HR" sz="25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hr-HR" sz="2800" dirty="0"/>
            <a:t>U okviru ove komponente radit će se na poboljšanju učinkovitosti javne uprave, pravosuđa i upravljanja državnom imovinom, kao i na kvaliteti i dostupnosti javnih usluga građanima te učinkovitoj borbi protiv korupcije</a:t>
          </a:r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E0981FB8-2F85-45BC-8DE9-13AEC9D20645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29 reformi i 42 povezana ulaganja - 4,35 milijardi HRK</a:t>
          </a:r>
          <a:endParaRPr lang="hr-HR" sz="2800" dirty="0"/>
        </a:p>
      </dgm:t>
    </dgm:pt>
    <dgm:pt modelId="{CB4F36D7-40C8-4B7C-80E1-16BBE507EA6C}" type="parTrans" cxnId="{8492C38A-1432-4CBD-884E-5CC9F60A7393}">
      <dgm:prSet/>
      <dgm:spPr/>
    </dgm:pt>
    <dgm:pt modelId="{2F70A791-7C71-4982-8BB4-19A227C57764}" type="sibTrans" cxnId="{8492C38A-1432-4CBD-884E-5CC9F60A7393}">
      <dgm:prSet/>
      <dgm:spPr/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52925" custLinFactNeighborX="17504" custLinFactNeighborY="-28063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LinFactNeighborY="-40007">
        <dgm:presLayoutVars>
          <dgm:bulletEnabled val="1"/>
        </dgm:presLayoutVars>
      </dgm:prSet>
      <dgm:spPr/>
    </dgm:pt>
  </dgm:ptLst>
  <dgm:cxnLst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8492C38A-1432-4CBD-884E-5CC9F60A7393}" srcId="{D37D9518-B5FE-43D3-B5E6-45BD7978E0BA}" destId="{E0981FB8-2F85-45BC-8DE9-13AEC9D20645}" srcOrd="1" destOrd="0" parTransId="{CB4F36D7-40C8-4B7C-80E1-16BBE507EA6C}" sibTransId="{2F70A791-7C71-4982-8BB4-19A227C57764}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3A8577AB-C02B-4A8C-9130-CCEC300FD5CF}" type="presOf" srcId="{E0981FB8-2F85-45BC-8DE9-13AEC9D20645}" destId="{45FF00A5-F9C8-458A-8D8F-9B0CD5AFEAF0}" srcOrd="0" destOrd="1" presId="urn:microsoft.com/office/officeart/2005/8/layout/list1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chemeClr val="accent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</a:t>
          </a:r>
          <a:r>
            <a:rPr lang="hr-HR" sz="2500" b="1" kern="1200" dirty="0">
              <a:latin typeface="Arial" panose="020B0604020202020204" pitchFamily="34" charset="0"/>
              <a:cs typeface="Arial" panose="020B0604020202020204" pitchFamily="34" charset="0"/>
            </a:rPr>
            <a:t>OBRAZOVANJE, ZNANOST I ISTRAŽIVANJE</a:t>
          </a:r>
          <a:endParaRPr lang="hr-HR" sz="25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hr-HR" sz="2800" dirty="0"/>
            <a:t>U okviru ove komponente želi se postići moderniziran sustav znanosti i obrazovanja koji omogućava cjeloživotno učenje. Važno je ojačati ljudske i infrastrukturne kapacitete  znanstvenih instituta i sveučilišta te stvoriti okvir za inovacije</a:t>
          </a:r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B41CC492-08C4-4590-9978-59FB7D14F380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5 reformi i 9 ulaganja - 7,5 milijardi HRK</a:t>
          </a:r>
          <a:endParaRPr lang="hr-HR" sz="2800" dirty="0"/>
        </a:p>
      </dgm:t>
    </dgm:pt>
    <dgm:pt modelId="{956CC00A-C1C7-4ECF-B87A-0A45F32A8CD6}" type="parTrans" cxnId="{DAA32748-A34E-460A-BD4F-2CCCF55A57A3}">
      <dgm:prSet/>
      <dgm:spPr/>
      <dgm:t>
        <a:bodyPr/>
        <a:lstStyle/>
        <a:p>
          <a:endParaRPr lang="hr-HR"/>
        </a:p>
      </dgm:t>
    </dgm:pt>
    <dgm:pt modelId="{FF8140F1-77D4-49C8-80CA-B7DC1AF3731C}" type="sibTrans" cxnId="{DAA32748-A34E-460A-BD4F-2CCCF55A57A3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54068" custLinFactNeighborX="18205" custLinFactNeighborY="677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ScaleY="115098" custLinFactNeighborX="168" custLinFactNeighborY="17754">
        <dgm:presLayoutVars>
          <dgm:bulletEnabled val="1"/>
        </dgm:presLayoutVars>
      </dgm:prSet>
      <dgm:spPr/>
    </dgm:pt>
  </dgm:ptLst>
  <dgm:cxnLst>
    <dgm:cxn modelId="{F54A7014-7D45-4EAE-B65D-1707B9A3CC3E}" type="presOf" srcId="{B41CC492-08C4-4590-9978-59FB7D14F380}" destId="{45FF00A5-F9C8-458A-8D8F-9B0CD5AFEAF0}" srcOrd="0" destOrd="1" presId="urn:microsoft.com/office/officeart/2005/8/layout/list1"/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DAA32748-A34E-460A-BD4F-2CCCF55A57A3}" srcId="{D37D9518-B5FE-43D3-B5E6-45BD7978E0BA}" destId="{B41CC492-08C4-4590-9978-59FB7D14F380}" srcOrd="1" destOrd="0" parTransId="{956CC00A-C1C7-4ECF-B87A-0A45F32A8CD6}" sibTransId="{FF8140F1-77D4-49C8-80CA-B7DC1AF3731C}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chemeClr val="accent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</a:t>
          </a:r>
          <a:r>
            <a:rPr lang="hr-HR" sz="2500" b="1" kern="1200" dirty="0">
              <a:latin typeface="Arial" panose="020B0604020202020204" pitchFamily="34" charset="0"/>
              <a:cs typeface="Arial" panose="020B0604020202020204" pitchFamily="34" charset="0"/>
            </a:rPr>
            <a:t> TRŽIŠTE RADA I SOCIJALNA ZAŠTITA</a:t>
          </a:r>
          <a:endParaRPr lang="hr-HR" sz="25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hr-HR" sz="2800" dirty="0"/>
            <a:t>Ova komponenta važna je za poticanje zapošljavanja i za osnaživanje mirovinskog sustava te sustava socijalne skrbi, uz dodatne napore za suzbijanje siromaštva i socijalne isključenosti</a:t>
          </a:r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DFD40486-89DD-4FEB-8405-03A0CA4D1147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endParaRPr lang="hr-HR" sz="1800" dirty="0"/>
        </a:p>
      </dgm:t>
    </dgm:pt>
    <dgm:pt modelId="{C44238CF-E860-4F58-911B-8D55CCE7648C}" type="parTrans" cxnId="{1D18ED4A-4F8C-4A88-889C-8376E49DFD12}">
      <dgm:prSet/>
      <dgm:spPr/>
      <dgm:t>
        <a:bodyPr/>
        <a:lstStyle/>
        <a:p>
          <a:endParaRPr lang="hr-HR"/>
        </a:p>
      </dgm:t>
    </dgm:pt>
    <dgm:pt modelId="{139C1DEA-24D8-47C7-B34C-DB491C711D5B}" type="sibTrans" cxnId="{1D18ED4A-4F8C-4A88-889C-8376E49DFD12}">
      <dgm:prSet/>
      <dgm:spPr/>
      <dgm:t>
        <a:bodyPr/>
        <a:lstStyle/>
        <a:p>
          <a:endParaRPr lang="hr-HR"/>
        </a:p>
      </dgm:t>
    </dgm:pt>
    <dgm:pt modelId="{A2C1B908-D66A-4363-B8B5-EC349F5274A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9 reformi i 8 povezanih ulaganja - 2,08 milijardi HRK</a:t>
          </a:r>
          <a:endParaRPr lang="hr-HR" sz="2800" dirty="0"/>
        </a:p>
      </dgm:t>
    </dgm:pt>
    <dgm:pt modelId="{071641AA-F1F9-4D1E-89A2-7EEA7A0E2348}" type="parTrans" cxnId="{40D38FA3-B525-402C-8C69-375043A3903C}">
      <dgm:prSet/>
      <dgm:spPr/>
      <dgm:t>
        <a:bodyPr/>
        <a:lstStyle/>
        <a:p>
          <a:endParaRPr lang="hr-HR"/>
        </a:p>
      </dgm:t>
    </dgm:pt>
    <dgm:pt modelId="{5D0091BF-EADA-403B-BC19-7B936E148FE7}" type="sibTrans" cxnId="{40D38FA3-B525-402C-8C69-375043A3903C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79412" custLinFactNeighborX="-6250" custLinFactNeighborY="15876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ScaleY="118050" custLinFactNeighborY="23428">
        <dgm:presLayoutVars>
          <dgm:bulletEnabled val="1"/>
        </dgm:presLayoutVars>
      </dgm:prSet>
      <dgm:spPr/>
    </dgm:pt>
  </dgm:ptLst>
  <dgm:cxnLst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4E79533F-9FC3-4A1E-BE26-074DF045964F}" type="presOf" srcId="{DFD40486-89DD-4FEB-8405-03A0CA4D1147}" destId="{45FF00A5-F9C8-458A-8D8F-9B0CD5AFEAF0}" srcOrd="0" destOrd="2" presId="urn:microsoft.com/office/officeart/2005/8/layout/list1"/>
    <dgm:cxn modelId="{1D18ED4A-4F8C-4A88-889C-8376E49DFD12}" srcId="{D37D9518-B5FE-43D3-B5E6-45BD7978E0BA}" destId="{DFD40486-89DD-4FEB-8405-03A0CA4D1147}" srcOrd="2" destOrd="0" parTransId="{C44238CF-E860-4F58-911B-8D55CCE7648C}" sibTransId="{139C1DEA-24D8-47C7-B34C-DB491C711D5B}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40D38FA3-B525-402C-8C69-375043A3903C}" srcId="{D37D9518-B5FE-43D3-B5E6-45BD7978E0BA}" destId="{A2C1B908-D66A-4363-B8B5-EC349F5274AE}" srcOrd="1" destOrd="0" parTransId="{071641AA-F1F9-4D1E-89A2-7EEA7A0E2348}" sibTransId="{5D0091BF-EADA-403B-BC19-7B936E148FE7}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502A91F3-05E9-4E66-BF0D-78687F74A540}" type="presOf" srcId="{A2C1B908-D66A-4363-B8B5-EC349F5274AE}" destId="{45FF00A5-F9C8-458A-8D8F-9B0CD5AFEAF0}" srcOrd="0" destOrd="1" presId="urn:microsoft.com/office/officeart/2005/8/layout/list1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05786C-DED9-4E30-BFB4-CAEAAAC3B6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37D9518-B5FE-43D3-B5E6-45BD7978E0BA}">
      <dgm:prSet phldrT="[Tekst]" custT="1"/>
      <dgm:spPr>
        <a:solidFill>
          <a:srgbClr val="BC7CE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36991" tIns="0" rIns="236991" bIns="0" numCol="1" spcCol="1270" anchor="ctr" anchorCtr="0"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ZDRAVSTVO</a:t>
          </a:r>
        </a:p>
      </dgm:t>
    </dgm:pt>
    <dgm:pt modelId="{66685E68-5D40-4AD2-91D2-D4419B479BBA}" type="parTrans" cxnId="{639CC522-A52A-4BD4-89EB-61AEEB157AD8}">
      <dgm:prSet/>
      <dgm:spPr/>
      <dgm:t>
        <a:bodyPr/>
        <a:lstStyle/>
        <a:p>
          <a:endParaRPr lang="hr-HR"/>
        </a:p>
      </dgm:t>
    </dgm:pt>
    <dgm:pt modelId="{9BBBD884-6ADD-4353-B047-9C7D2D910B34}" type="sibTrans" cxnId="{639CC522-A52A-4BD4-89EB-61AEEB157AD8}">
      <dgm:prSet/>
      <dgm:spPr/>
      <dgm:t>
        <a:bodyPr/>
        <a:lstStyle/>
        <a:p>
          <a:endParaRPr lang="hr-HR"/>
        </a:p>
      </dgm:t>
    </dgm:pt>
    <dgm:pt modelId="{878D43BB-001B-458F-BABE-ED4E849941EF}">
      <dgm:prSet custT="1"/>
      <dgm:spPr>
        <a:solidFill>
          <a:srgbClr val="F3DBFD">
            <a:alpha val="89804"/>
          </a:srgb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Peta komponenta usmjerena na dostupnost i održivost zdravstvenog sustava, uz njegovu modernizaciju za prevenciju i rano otkrivanje bolesti te razvoj telemedicine i medicinske robotike</a:t>
          </a:r>
          <a:endParaRPr lang="hr-HR" sz="2800" dirty="0"/>
        </a:p>
      </dgm:t>
    </dgm:pt>
    <dgm:pt modelId="{BBDA72FA-011F-4FD7-B4B3-43458F24ED95}" type="sibTrans" cxnId="{C1452B29-6928-4582-ACC0-D2FA6C7920B4}">
      <dgm:prSet/>
      <dgm:spPr/>
      <dgm:t>
        <a:bodyPr/>
        <a:lstStyle/>
        <a:p>
          <a:endParaRPr lang="hr-HR"/>
        </a:p>
      </dgm:t>
    </dgm:pt>
    <dgm:pt modelId="{BDD0887C-4CCB-4F70-9FA6-B034DBE7BAFE}" type="parTrans" cxnId="{C1452B29-6928-4582-ACC0-D2FA6C7920B4}">
      <dgm:prSet/>
      <dgm:spPr/>
      <dgm:t>
        <a:bodyPr/>
        <a:lstStyle/>
        <a:p>
          <a:endParaRPr lang="hr-HR"/>
        </a:p>
      </dgm:t>
    </dgm:pt>
    <dgm:pt modelId="{5E383644-FC3E-4C13-A5B6-D7BEF0A697FD}">
      <dgm:prSet custT="1"/>
      <dgm:spPr>
        <a:solidFill>
          <a:srgbClr val="F3DBFD">
            <a:alpha val="89804"/>
          </a:srgb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5 reformi i 24 ulaganja - 2,56 milijarde HRK</a:t>
          </a:r>
          <a:endParaRPr lang="hr-HR" sz="2800" dirty="0"/>
        </a:p>
      </dgm:t>
    </dgm:pt>
    <dgm:pt modelId="{F167EB4A-0F5B-40DC-A4C0-9AC9AF5CFA19}" type="parTrans" cxnId="{5F8C2779-FBF3-47A5-9B4C-143927AD841B}">
      <dgm:prSet/>
      <dgm:spPr/>
      <dgm:t>
        <a:bodyPr/>
        <a:lstStyle/>
        <a:p>
          <a:endParaRPr lang="hr-HR"/>
        </a:p>
      </dgm:t>
    </dgm:pt>
    <dgm:pt modelId="{CD7469E0-776A-4228-A7E5-31D4E31FCAB8}" type="sibTrans" cxnId="{5F8C2779-FBF3-47A5-9B4C-143927AD841B}">
      <dgm:prSet/>
      <dgm:spPr/>
      <dgm:t>
        <a:bodyPr/>
        <a:lstStyle/>
        <a:p>
          <a:endParaRPr lang="hr-HR"/>
        </a:p>
      </dgm:t>
    </dgm:pt>
    <dgm:pt modelId="{F86AF525-757D-4BE3-9A23-EB4DC7B78765}" type="pres">
      <dgm:prSet presAssocID="{0505786C-DED9-4E30-BFB4-CAEAAAC3B6C7}" presName="linear" presStyleCnt="0">
        <dgm:presLayoutVars>
          <dgm:dir/>
          <dgm:animLvl val="lvl"/>
          <dgm:resizeHandles val="exact"/>
        </dgm:presLayoutVars>
      </dgm:prSet>
      <dgm:spPr/>
    </dgm:pt>
    <dgm:pt modelId="{97F129AD-9C4D-4085-A714-B1544FC7BD7D}" type="pres">
      <dgm:prSet presAssocID="{D37D9518-B5FE-43D3-B5E6-45BD7978E0BA}" presName="parentLin" presStyleCnt="0"/>
      <dgm:spPr/>
    </dgm:pt>
    <dgm:pt modelId="{CAAD180B-7DE8-41E5-B71A-5BA7199D4A1E}" type="pres">
      <dgm:prSet presAssocID="{D37D9518-B5FE-43D3-B5E6-45BD7978E0BA}" presName="parentLeftMargin" presStyleLbl="node1" presStyleIdx="0" presStyleCnt="1"/>
      <dgm:spPr/>
    </dgm:pt>
    <dgm:pt modelId="{EF024A61-F2D7-4F54-B80F-7F990ACDFEAC}" type="pres">
      <dgm:prSet presAssocID="{D37D9518-B5FE-43D3-B5E6-45BD7978E0BA}" presName="parentText" presStyleLbl="node1" presStyleIdx="0" presStyleCnt="1" custScaleY="55407" custLinFactNeighborX="25255" custLinFactNeighborY="3619">
        <dgm:presLayoutVars>
          <dgm:chMax val="0"/>
          <dgm:bulletEnabled val="1"/>
        </dgm:presLayoutVars>
      </dgm:prSet>
      <dgm:spPr>
        <a:xfrm>
          <a:off x="383532" y="0"/>
          <a:ext cx="5980747" cy="1387440"/>
        </a:xfrm>
        <a:prstGeom prst="roundRect">
          <a:avLst/>
        </a:prstGeom>
      </dgm:spPr>
    </dgm:pt>
    <dgm:pt modelId="{1ECCD7CF-ABA4-4CD2-88B2-447DE845A081}" type="pres">
      <dgm:prSet presAssocID="{D37D9518-B5FE-43D3-B5E6-45BD7978E0BA}" presName="negativeSpace" presStyleCnt="0"/>
      <dgm:spPr/>
    </dgm:pt>
    <dgm:pt modelId="{45FF00A5-F9C8-458A-8D8F-9B0CD5AFEAF0}" type="pres">
      <dgm:prSet presAssocID="{D37D9518-B5FE-43D3-B5E6-45BD7978E0BA}" presName="childText" presStyleLbl="conFgAcc1" presStyleIdx="0" presStyleCnt="1" custScaleY="133002" custLinFactNeighborX="-2437" custLinFactNeighborY="34700">
        <dgm:presLayoutVars>
          <dgm:bulletEnabled val="1"/>
        </dgm:presLayoutVars>
      </dgm:prSet>
      <dgm:spPr/>
    </dgm:pt>
  </dgm:ptLst>
  <dgm:cxnLst>
    <dgm:cxn modelId="{639CC522-A52A-4BD4-89EB-61AEEB157AD8}" srcId="{0505786C-DED9-4E30-BFB4-CAEAAAC3B6C7}" destId="{D37D9518-B5FE-43D3-B5E6-45BD7978E0BA}" srcOrd="0" destOrd="0" parTransId="{66685E68-5D40-4AD2-91D2-D4419B479BBA}" sibTransId="{9BBBD884-6ADD-4353-B047-9C7D2D910B34}"/>
    <dgm:cxn modelId="{587C6023-EC10-4E89-BDFC-911AFA619379}" type="presOf" srcId="{5E383644-FC3E-4C13-A5B6-D7BEF0A697FD}" destId="{45FF00A5-F9C8-458A-8D8F-9B0CD5AFEAF0}" srcOrd="0" destOrd="1" presId="urn:microsoft.com/office/officeart/2005/8/layout/list1"/>
    <dgm:cxn modelId="{C1452B29-6928-4582-ACC0-D2FA6C7920B4}" srcId="{D37D9518-B5FE-43D3-B5E6-45BD7978E0BA}" destId="{878D43BB-001B-458F-BABE-ED4E849941EF}" srcOrd="0" destOrd="0" parTransId="{BDD0887C-4CCB-4F70-9FA6-B034DBE7BAFE}" sibTransId="{BBDA72FA-011F-4FD7-B4B3-43458F24ED95}"/>
    <dgm:cxn modelId="{8DE86770-27A3-4FA1-8346-4701DD10651D}" type="presOf" srcId="{D37D9518-B5FE-43D3-B5E6-45BD7978E0BA}" destId="{EF024A61-F2D7-4F54-B80F-7F990ACDFEAC}" srcOrd="1" destOrd="0" presId="urn:microsoft.com/office/officeart/2005/8/layout/list1"/>
    <dgm:cxn modelId="{EB471D59-CA63-4BC8-93EF-CBA2F67EBAF9}" type="presOf" srcId="{D37D9518-B5FE-43D3-B5E6-45BD7978E0BA}" destId="{CAAD180B-7DE8-41E5-B71A-5BA7199D4A1E}" srcOrd="0" destOrd="0" presId="urn:microsoft.com/office/officeart/2005/8/layout/list1"/>
    <dgm:cxn modelId="{5F8C2779-FBF3-47A5-9B4C-143927AD841B}" srcId="{D37D9518-B5FE-43D3-B5E6-45BD7978E0BA}" destId="{5E383644-FC3E-4C13-A5B6-D7BEF0A697FD}" srcOrd="1" destOrd="0" parTransId="{F167EB4A-0F5B-40DC-A4C0-9AC9AF5CFA19}" sibTransId="{CD7469E0-776A-4228-A7E5-31D4E31FCAB8}"/>
    <dgm:cxn modelId="{2B7FF2A2-6C9B-47CA-80C2-A2B137652DFB}" type="presOf" srcId="{878D43BB-001B-458F-BABE-ED4E849941EF}" destId="{45FF00A5-F9C8-458A-8D8F-9B0CD5AFEAF0}" srcOrd="0" destOrd="0" presId="urn:microsoft.com/office/officeart/2005/8/layout/list1"/>
    <dgm:cxn modelId="{B37404A4-0D37-4B15-ADB1-ED947443A54F}" type="presOf" srcId="{0505786C-DED9-4E30-BFB4-CAEAAAC3B6C7}" destId="{F86AF525-757D-4BE3-9A23-EB4DC7B78765}" srcOrd="0" destOrd="0" presId="urn:microsoft.com/office/officeart/2005/8/layout/list1"/>
    <dgm:cxn modelId="{D8D2C599-EF95-4B08-B82E-CC7A54309492}" type="presParOf" srcId="{F86AF525-757D-4BE3-9A23-EB4DC7B78765}" destId="{97F129AD-9C4D-4085-A714-B1544FC7BD7D}" srcOrd="0" destOrd="0" presId="urn:microsoft.com/office/officeart/2005/8/layout/list1"/>
    <dgm:cxn modelId="{A27C0197-965D-410A-AABE-B4F3C2E94FE2}" type="presParOf" srcId="{97F129AD-9C4D-4085-A714-B1544FC7BD7D}" destId="{CAAD180B-7DE8-41E5-B71A-5BA7199D4A1E}" srcOrd="0" destOrd="0" presId="urn:microsoft.com/office/officeart/2005/8/layout/list1"/>
    <dgm:cxn modelId="{BA0ADDBC-B10A-497D-A11C-0913B31659DC}" type="presParOf" srcId="{97F129AD-9C4D-4085-A714-B1544FC7BD7D}" destId="{EF024A61-F2D7-4F54-B80F-7F990ACDFEAC}" srcOrd="1" destOrd="0" presId="urn:microsoft.com/office/officeart/2005/8/layout/list1"/>
    <dgm:cxn modelId="{A0174979-8A6A-476A-8B52-974B8F26D3B6}" type="presParOf" srcId="{F86AF525-757D-4BE3-9A23-EB4DC7B78765}" destId="{1ECCD7CF-ABA4-4CD2-88B2-447DE845A081}" srcOrd="1" destOrd="0" presId="urn:microsoft.com/office/officeart/2005/8/layout/list1"/>
    <dgm:cxn modelId="{8D1A6ECB-26B3-4A22-B42F-00F0902ED179}" type="presParOf" srcId="{F86AF525-757D-4BE3-9A23-EB4DC7B78765}" destId="{45FF00A5-F9C8-458A-8D8F-9B0CD5AFEA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395ECD-B6F3-4F00-890D-70FD9D96885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C082EF0-E59A-4518-B859-C65195491494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hr-HR" sz="2500" b="1" dirty="0">
              <a:latin typeface="Arial" panose="020B0604020202020204" pitchFamily="34" charset="0"/>
              <a:cs typeface="Arial" panose="020B0604020202020204" pitchFamily="34" charset="0"/>
            </a:rPr>
            <a:t>6. OBNOVA ZGRADA </a:t>
          </a:r>
        </a:p>
      </dgm:t>
    </dgm:pt>
    <dgm:pt modelId="{28BBD6D5-DD23-4E0D-B8BE-C7DA45498926}" type="parTrans" cxnId="{9122145B-2039-44DC-B63B-2F7E8D1768F6}">
      <dgm:prSet/>
      <dgm:spPr/>
      <dgm:t>
        <a:bodyPr/>
        <a:lstStyle/>
        <a:p>
          <a:endParaRPr lang="hr-HR"/>
        </a:p>
      </dgm:t>
    </dgm:pt>
    <dgm:pt modelId="{C3D66CBB-07F5-471F-BE02-571D6915700D}" type="sibTrans" cxnId="{9122145B-2039-44DC-B63B-2F7E8D1768F6}">
      <dgm:prSet/>
      <dgm:spPr/>
      <dgm:t>
        <a:bodyPr/>
        <a:lstStyle/>
        <a:p>
          <a:endParaRPr lang="hr-HR"/>
        </a:p>
      </dgm:t>
    </dgm:pt>
    <dgm:pt modelId="{BEF0C7B5-7E95-45B9-A3BB-DFAFAB9489A6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U okviru ove Inicijative pridonijet će se obnovi postojećih zgrada,  stambenih i nestambenih, privatnih i javnih uz podizanje energetske učinkovitosti</a:t>
          </a:r>
          <a:endParaRPr lang="hr-HR" sz="2800" dirty="0"/>
        </a:p>
      </dgm:t>
    </dgm:pt>
    <dgm:pt modelId="{03E972A9-8235-41FF-ADA2-A9F11D4FA0C1}" type="parTrans" cxnId="{2A4FEF47-DCBF-40FA-BD7A-2FE89D918433}">
      <dgm:prSet/>
      <dgm:spPr/>
      <dgm:t>
        <a:bodyPr/>
        <a:lstStyle/>
        <a:p>
          <a:endParaRPr lang="hr-HR"/>
        </a:p>
      </dgm:t>
    </dgm:pt>
    <dgm:pt modelId="{4C746B43-C85D-464B-A4C4-D86F0F51FC6B}" type="sibTrans" cxnId="{2A4FEF47-DCBF-40FA-BD7A-2FE89D918433}">
      <dgm:prSet/>
      <dgm:spPr/>
      <dgm:t>
        <a:bodyPr/>
        <a:lstStyle/>
        <a:p>
          <a:endParaRPr lang="hr-HR"/>
        </a:p>
      </dgm:t>
    </dgm:pt>
    <dgm:pt modelId="{B5544E96-838E-45A5-8905-002AB099DACF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6 reformi i 4 investicije - 5,94 milijarde HRK</a:t>
          </a:r>
          <a:endParaRPr lang="hr-HR" sz="2800" dirty="0"/>
        </a:p>
      </dgm:t>
    </dgm:pt>
    <dgm:pt modelId="{3C7FB1B6-6958-47B5-9488-DCEACCE18301}" type="parTrans" cxnId="{5C0B3F9F-2748-4356-A55D-F6452C25B383}">
      <dgm:prSet/>
      <dgm:spPr/>
      <dgm:t>
        <a:bodyPr/>
        <a:lstStyle/>
        <a:p>
          <a:endParaRPr lang="hr-HR"/>
        </a:p>
      </dgm:t>
    </dgm:pt>
    <dgm:pt modelId="{4ABA68DD-E0F0-4E5B-B3CD-532BA56DE8E0}" type="sibTrans" cxnId="{5C0B3F9F-2748-4356-A55D-F6452C25B383}">
      <dgm:prSet/>
      <dgm:spPr/>
      <dgm:t>
        <a:bodyPr/>
        <a:lstStyle/>
        <a:p>
          <a:endParaRPr lang="hr-HR"/>
        </a:p>
      </dgm:t>
    </dgm:pt>
    <dgm:pt modelId="{8433D024-C7FD-445A-A8C1-F9E135AB5EB6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hr-HR" sz="28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Poseban naglasak - obnova zgrada od javnog interesa zdravstveno i odgojno-obrazovne namjene i energetska obnova zgrada sa statusom kulturnog dobra</a:t>
          </a:r>
          <a:endParaRPr lang="hr-HR" sz="2800" dirty="0"/>
        </a:p>
      </dgm:t>
    </dgm:pt>
    <dgm:pt modelId="{4AC53A39-C1E9-43F5-98AE-50456109A61C}" type="parTrans" cxnId="{F0C6B9EF-0178-49D8-9D31-14CD6AE4CA54}">
      <dgm:prSet/>
      <dgm:spPr/>
      <dgm:t>
        <a:bodyPr/>
        <a:lstStyle/>
        <a:p>
          <a:endParaRPr lang="hr-HR"/>
        </a:p>
      </dgm:t>
    </dgm:pt>
    <dgm:pt modelId="{C93800F2-35C1-4170-87D2-E72B90731644}" type="sibTrans" cxnId="{F0C6B9EF-0178-49D8-9D31-14CD6AE4CA54}">
      <dgm:prSet/>
      <dgm:spPr/>
      <dgm:t>
        <a:bodyPr/>
        <a:lstStyle/>
        <a:p>
          <a:endParaRPr lang="hr-HR"/>
        </a:p>
      </dgm:t>
    </dgm:pt>
    <dgm:pt modelId="{4573B060-F017-4C39-AACC-CC736350BDAD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l"/>
          <a:endParaRPr lang="hr-HR" sz="2800" dirty="0"/>
        </a:p>
      </dgm:t>
    </dgm:pt>
    <dgm:pt modelId="{36B90B3C-F7C5-4F6F-9B20-BC6167B0AFD6}" type="parTrans" cxnId="{D61C66E4-6D7D-40D2-812C-C978FAD91491}">
      <dgm:prSet/>
      <dgm:spPr/>
    </dgm:pt>
    <dgm:pt modelId="{E1A4001B-B718-4862-9F32-ADA04F6052EC}" type="sibTrans" cxnId="{D61C66E4-6D7D-40D2-812C-C978FAD91491}">
      <dgm:prSet/>
      <dgm:spPr/>
    </dgm:pt>
    <dgm:pt modelId="{8AD8C8B2-6BC6-459B-81C9-021037CA6690}" type="pres">
      <dgm:prSet presAssocID="{45395ECD-B6F3-4F00-890D-70FD9D968854}" presName="linear" presStyleCnt="0">
        <dgm:presLayoutVars>
          <dgm:dir/>
          <dgm:animLvl val="lvl"/>
          <dgm:resizeHandles val="exact"/>
        </dgm:presLayoutVars>
      </dgm:prSet>
      <dgm:spPr/>
    </dgm:pt>
    <dgm:pt modelId="{7EC64E87-41FD-4E85-8A9D-0EE0902ACF46}" type="pres">
      <dgm:prSet presAssocID="{8C082EF0-E59A-4518-B859-C65195491494}" presName="parentLin" presStyleCnt="0"/>
      <dgm:spPr/>
    </dgm:pt>
    <dgm:pt modelId="{F712B558-A954-460E-A4D1-B0E47C3B23CF}" type="pres">
      <dgm:prSet presAssocID="{8C082EF0-E59A-4518-B859-C65195491494}" presName="parentLeftMargin" presStyleLbl="node1" presStyleIdx="0" presStyleCnt="1"/>
      <dgm:spPr/>
    </dgm:pt>
    <dgm:pt modelId="{64C7DD36-15F6-42C2-AB15-724A9C7872F3}" type="pres">
      <dgm:prSet presAssocID="{8C082EF0-E59A-4518-B859-C65195491494}" presName="parentText" presStyleLbl="node1" presStyleIdx="0" presStyleCnt="1" custScaleX="90818" custScaleY="697242" custLinFactY="200000" custLinFactNeighborX="25215" custLinFactNeighborY="287948">
        <dgm:presLayoutVars>
          <dgm:chMax val="0"/>
          <dgm:bulletEnabled val="1"/>
        </dgm:presLayoutVars>
      </dgm:prSet>
      <dgm:spPr/>
    </dgm:pt>
    <dgm:pt modelId="{6CAED29D-ED36-40EF-854F-038C16808B96}" type="pres">
      <dgm:prSet presAssocID="{8C082EF0-E59A-4518-B859-C65195491494}" presName="negativeSpace" presStyleCnt="0"/>
      <dgm:spPr/>
    </dgm:pt>
    <dgm:pt modelId="{9D437712-4D1F-4570-A4A5-9ACEE415E2EC}" type="pres">
      <dgm:prSet presAssocID="{8C082EF0-E59A-4518-B859-C65195491494}" presName="childText" presStyleLbl="conFgAcc1" presStyleIdx="0" presStyleCnt="1" custScaleY="120988" custLinFactY="7005" custLinFactNeighborX="-211" custLinFactNeighborY="100000">
        <dgm:presLayoutVars>
          <dgm:bulletEnabled val="1"/>
        </dgm:presLayoutVars>
      </dgm:prSet>
      <dgm:spPr/>
    </dgm:pt>
  </dgm:ptLst>
  <dgm:cxnLst>
    <dgm:cxn modelId="{9122145B-2039-44DC-B63B-2F7E8D1768F6}" srcId="{45395ECD-B6F3-4F00-890D-70FD9D968854}" destId="{8C082EF0-E59A-4518-B859-C65195491494}" srcOrd="0" destOrd="0" parTransId="{28BBD6D5-DD23-4E0D-B8BE-C7DA45498926}" sibTransId="{C3D66CBB-07F5-471F-BE02-571D6915700D}"/>
    <dgm:cxn modelId="{2A4FEF47-DCBF-40FA-BD7A-2FE89D918433}" srcId="{8C082EF0-E59A-4518-B859-C65195491494}" destId="{BEF0C7B5-7E95-45B9-A3BB-DFAFAB9489A6}" srcOrd="1" destOrd="0" parTransId="{03E972A9-8235-41FF-ADA2-A9F11D4FA0C1}" sibTransId="{4C746B43-C85D-464B-A4C4-D86F0F51FC6B}"/>
    <dgm:cxn modelId="{270AAA6E-B35D-4DE9-8642-190AA1437BAB}" type="presOf" srcId="{B5544E96-838E-45A5-8905-002AB099DACF}" destId="{9D437712-4D1F-4570-A4A5-9ACEE415E2EC}" srcOrd="0" destOrd="3" presId="urn:microsoft.com/office/officeart/2005/8/layout/list1"/>
    <dgm:cxn modelId="{EE30F759-5123-4C29-ACC4-D6D13ED58F65}" type="presOf" srcId="{45395ECD-B6F3-4F00-890D-70FD9D968854}" destId="{8AD8C8B2-6BC6-459B-81C9-021037CA6690}" srcOrd="0" destOrd="0" presId="urn:microsoft.com/office/officeart/2005/8/layout/list1"/>
    <dgm:cxn modelId="{6869C888-05D1-4BBA-B3A6-2B0705C51E44}" type="presOf" srcId="{4573B060-F017-4C39-AACC-CC736350BDAD}" destId="{9D437712-4D1F-4570-A4A5-9ACEE415E2EC}" srcOrd="0" destOrd="0" presId="urn:microsoft.com/office/officeart/2005/8/layout/list1"/>
    <dgm:cxn modelId="{C23DE689-D03E-40B0-9ECC-2ED96D81C84C}" type="presOf" srcId="{8433D024-C7FD-445A-A8C1-F9E135AB5EB6}" destId="{9D437712-4D1F-4570-A4A5-9ACEE415E2EC}" srcOrd="0" destOrd="2" presId="urn:microsoft.com/office/officeart/2005/8/layout/list1"/>
    <dgm:cxn modelId="{CFF0BB96-1C29-469B-B68B-50F7AEF278C1}" type="presOf" srcId="{8C082EF0-E59A-4518-B859-C65195491494}" destId="{F712B558-A954-460E-A4D1-B0E47C3B23CF}" srcOrd="0" destOrd="0" presId="urn:microsoft.com/office/officeart/2005/8/layout/list1"/>
    <dgm:cxn modelId="{5C0B3F9F-2748-4356-A55D-F6452C25B383}" srcId="{8C082EF0-E59A-4518-B859-C65195491494}" destId="{B5544E96-838E-45A5-8905-002AB099DACF}" srcOrd="3" destOrd="0" parTransId="{3C7FB1B6-6958-47B5-9488-DCEACCE18301}" sibTransId="{4ABA68DD-E0F0-4E5B-B3CD-532BA56DE8E0}"/>
    <dgm:cxn modelId="{6A2BBEA9-71B6-4475-B096-B9C0B7BC4D0B}" type="presOf" srcId="{BEF0C7B5-7E95-45B9-A3BB-DFAFAB9489A6}" destId="{9D437712-4D1F-4570-A4A5-9ACEE415E2EC}" srcOrd="0" destOrd="1" presId="urn:microsoft.com/office/officeart/2005/8/layout/list1"/>
    <dgm:cxn modelId="{045494AA-D78C-4A6D-BDBA-3F178475F8AC}" type="presOf" srcId="{8C082EF0-E59A-4518-B859-C65195491494}" destId="{64C7DD36-15F6-42C2-AB15-724A9C7872F3}" srcOrd="1" destOrd="0" presId="urn:microsoft.com/office/officeart/2005/8/layout/list1"/>
    <dgm:cxn modelId="{D61C66E4-6D7D-40D2-812C-C978FAD91491}" srcId="{8C082EF0-E59A-4518-B859-C65195491494}" destId="{4573B060-F017-4C39-AACC-CC736350BDAD}" srcOrd="0" destOrd="0" parTransId="{36B90B3C-F7C5-4F6F-9B20-BC6167B0AFD6}" sibTransId="{E1A4001B-B718-4862-9F32-ADA04F6052EC}"/>
    <dgm:cxn modelId="{F0C6B9EF-0178-49D8-9D31-14CD6AE4CA54}" srcId="{8C082EF0-E59A-4518-B859-C65195491494}" destId="{8433D024-C7FD-445A-A8C1-F9E135AB5EB6}" srcOrd="2" destOrd="0" parTransId="{4AC53A39-C1E9-43F5-98AE-50456109A61C}" sibTransId="{C93800F2-35C1-4170-87D2-E72B90731644}"/>
    <dgm:cxn modelId="{974A998C-97CC-4E29-A86F-B17EBD5FBFE6}" type="presParOf" srcId="{8AD8C8B2-6BC6-459B-81C9-021037CA6690}" destId="{7EC64E87-41FD-4E85-8A9D-0EE0902ACF46}" srcOrd="0" destOrd="0" presId="urn:microsoft.com/office/officeart/2005/8/layout/list1"/>
    <dgm:cxn modelId="{5C2FD5FD-0A97-419D-946F-B133AB5C13A6}" type="presParOf" srcId="{7EC64E87-41FD-4E85-8A9D-0EE0902ACF46}" destId="{F712B558-A954-460E-A4D1-B0E47C3B23CF}" srcOrd="0" destOrd="0" presId="urn:microsoft.com/office/officeart/2005/8/layout/list1"/>
    <dgm:cxn modelId="{963AA910-6CD3-4DA3-AD91-D4788222FA66}" type="presParOf" srcId="{7EC64E87-41FD-4E85-8A9D-0EE0902ACF46}" destId="{64C7DD36-15F6-42C2-AB15-724A9C7872F3}" srcOrd="1" destOrd="0" presId="urn:microsoft.com/office/officeart/2005/8/layout/list1"/>
    <dgm:cxn modelId="{BB38D251-3DD8-4D71-9B5A-996C987AA729}" type="presParOf" srcId="{8AD8C8B2-6BC6-459B-81C9-021037CA6690}" destId="{6CAED29D-ED36-40EF-854F-038C16808B96}" srcOrd="1" destOrd="0" presId="urn:microsoft.com/office/officeart/2005/8/layout/list1"/>
    <dgm:cxn modelId="{C5EDF320-3FEF-402F-A803-77DFCE4DF6F4}" type="presParOf" srcId="{8AD8C8B2-6BC6-459B-81C9-021037CA6690}" destId="{9D437712-4D1F-4570-A4A5-9ACEE415E2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5BDC-DD6B-497F-A716-8803FADBB5A4}">
      <dsp:nvSpPr>
        <dsp:cNvPr id="0" name=""/>
        <dsp:cNvSpPr/>
      </dsp:nvSpPr>
      <dsp:spPr>
        <a:xfrm>
          <a:off x="941" y="1352644"/>
          <a:ext cx="2466781" cy="203457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Za </a:t>
          </a:r>
          <a:r>
            <a:rPr lang="hr-HR" sz="1800" b="0" kern="1200" dirty="0"/>
            <a:t>ublažavanje ekonomskih i društvenih posljedica pandemije</a:t>
          </a:r>
          <a:endParaRPr lang="hr-HR" sz="1800" b="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7762" y="1399465"/>
        <a:ext cx="2373139" cy="1504955"/>
      </dsp:txXfrm>
    </dsp:sp>
    <dsp:sp modelId="{9303C2C9-2E13-412A-9AE1-213A7027754E}">
      <dsp:nvSpPr>
        <dsp:cNvPr id="0" name=""/>
        <dsp:cNvSpPr/>
      </dsp:nvSpPr>
      <dsp:spPr>
        <a:xfrm rot="21191431">
          <a:off x="1597620" y="2431471"/>
          <a:ext cx="2752218" cy="2752218"/>
        </a:xfrm>
        <a:prstGeom prst="leftCircularArrow">
          <a:avLst>
            <a:gd name="adj1" fmla="val 3059"/>
            <a:gd name="adj2" fmla="val 375650"/>
            <a:gd name="adj3" fmla="val 2794623"/>
            <a:gd name="adj4" fmla="val 9667951"/>
            <a:gd name="adj5" fmla="val 35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F063D-4C4A-4D47-A465-D268A1E2965D}">
      <dsp:nvSpPr>
        <dsp:cNvPr id="0" name=""/>
        <dsp:cNvSpPr/>
      </dsp:nvSpPr>
      <dsp:spPr>
        <a:xfrm>
          <a:off x="487928" y="3201704"/>
          <a:ext cx="2242709" cy="1011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na razini EU uspostavljen je </a:t>
          </a:r>
          <a:r>
            <a:rPr lang="hr-HR" sz="1800" b="1" kern="1200" dirty="0"/>
            <a:t>poseban</a:t>
          </a:r>
          <a:r>
            <a:rPr lang="hr-HR" sz="1800" kern="1200" dirty="0"/>
            <a:t> </a:t>
          </a:r>
          <a:r>
            <a:rPr lang="hr-HR" sz="1800" b="1" kern="1200" dirty="0"/>
            <a:t>financijski instrument</a:t>
          </a:r>
          <a:endParaRPr lang="hr-HR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17563" y="3231339"/>
        <a:ext cx="2183439" cy="952537"/>
      </dsp:txXfrm>
    </dsp:sp>
    <dsp:sp modelId="{76C0F529-06D1-4BFF-95C1-712906668444}">
      <dsp:nvSpPr>
        <dsp:cNvPr id="0" name=""/>
        <dsp:cNvSpPr/>
      </dsp:nvSpPr>
      <dsp:spPr>
        <a:xfrm>
          <a:off x="3105927" y="2008779"/>
          <a:ext cx="2466781" cy="233034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Cilj: ubrzani gospodarski oporavak i veća otpornost gospodarstva na buduće krize</a:t>
          </a:r>
          <a:endParaRPr lang="hr-HR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159555" y="2561767"/>
        <a:ext cx="2359525" cy="1723729"/>
      </dsp:txXfrm>
    </dsp:sp>
    <dsp:sp modelId="{B53B27E2-162D-4604-AAAE-084FA0C5B587}">
      <dsp:nvSpPr>
        <dsp:cNvPr id="0" name=""/>
        <dsp:cNvSpPr/>
      </dsp:nvSpPr>
      <dsp:spPr>
        <a:xfrm rot="187533">
          <a:off x="4858889" y="220913"/>
          <a:ext cx="3266064" cy="3030927"/>
        </a:xfrm>
        <a:prstGeom prst="circularArrow">
          <a:avLst>
            <a:gd name="adj1" fmla="val 2524"/>
            <a:gd name="adj2" fmla="val 306084"/>
            <a:gd name="adj3" fmla="val 18972184"/>
            <a:gd name="adj4" fmla="val 12029289"/>
            <a:gd name="adj5" fmla="val 294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20EC4-512A-4013-ABDE-528ABEC70059}">
      <dsp:nvSpPr>
        <dsp:cNvPr id="0" name=""/>
        <dsp:cNvSpPr/>
      </dsp:nvSpPr>
      <dsp:spPr>
        <a:xfrm>
          <a:off x="3621591" y="1236229"/>
          <a:ext cx="2261896" cy="1009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svibanj 2020. Europska komisija predlaže plan oporavka za Europu</a:t>
          </a:r>
        </a:p>
      </dsp:txBody>
      <dsp:txXfrm>
        <a:off x="3651161" y="1265799"/>
        <a:ext cx="2202756" cy="950461"/>
      </dsp:txXfrm>
    </dsp:sp>
    <dsp:sp modelId="{501BD35D-0686-45A0-8AB0-871203032069}">
      <dsp:nvSpPr>
        <dsp:cNvPr id="0" name=""/>
        <dsp:cNvSpPr/>
      </dsp:nvSpPr>
      <dsp:spPr>
        <a:xfrm>
          <a:off x="6367230" y="1265469"/>
          <a:ext cx="2706330" cy="197958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Instrument </a:t>
          </a:r>
          <a:r>
            <a:rPr lang="hr-HR" sz="1800" b="0" kern="1200" dirty="0"/>
            <a:t>„EU sljedeće generacije“ i  Višegodišnji financijski okvir 2021. – 2027. (VFO) </a:t>
          </a:r>
          <a:endParaRPr lang="hr-HR" sz="1800" b="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412786" y="1311025"/>
        <a:ext cx="2615218" cy="1464275"/>
      </dsp:txXfrm>
    </dsp:sp>
    <dsp:sp modelId="{1A9298B6-F84E-4E7A-B397-452D18D1E043}">
      <dsp:nvSpPr>
        <dsp:cNvPr id="0" name=""/>
        <dsp:cNvSpPr/>
      </dsp:nvSpPr>
      <dsp:spPr>
        <a:xfrm>
          <a:off x="6840758" y="3096342"/>
          <a:ext cx="2359207" cy="951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srpanj 2020. postignut  dogovor o planu oporavka</a:t>
          </a:r>
        </a:p>
      </dsp:txBody>
      <dsp:txXfrm>
        <a:off x="6868637" y="3124221"/>
        <a:ext cx="2303449" cy="896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8A57B-891F-4BF4-BAB6-66C90A9930FD}">
      <dsp:nvSpPr>
        <dsp:cNvPr id="0" name=""/>
        <dsp:cNvSpPr/>
      </dsp:nvSpPr>
      <dsp:spPr>
        <a:xfrm>
          <a:off x="2629305" y="1164"/>
          <a:ext cx="1691178" cy="7964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1. GOSPODARSTVO</a:t>
          </a:r>
        </a:p>
      </dsp:txBody>
      <dsp:txXfrm>
        <a:off x="2668183" y="40042"/>
        <a:ext cx="1613422" cy="718663"/>
      </dsp:txXfrm>
    </dsp:sp>
    <dsp:sp modelId="{C12A74FD-C19B-404E-B2BD-4D8939E0AFBC}">
      <dsp:nvSpPr>
        <dsp:cNvPr id="0" name=""/>
        <dsp:cNvSpPr/>
      </dsp:nvSpPr>
      <dsp:spPr>
        <a:xfrm>
          <a:off x="1481486" y="336197"/>
          <a:ext cx="3756590" cy="3756590"/>
        </a:xfrm>
        <a:custGeom>
          <a:avLst/>
          <a:gdLst/>
          <a:ahLst/>
          <a:cxnLst/>
          <a:rect l="0" t="0" r="0" b="0"/>
          <a:pathLst>
            <a:path>
              <a:moveTo>
                <a:pt x="2845970" y="268451"/>
              </a:moveTo>
              <a:arcTo wR="1878295" hR="1878295" stAng="18060602" swAng="146918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29F95-1EF9-470B-840B-829345BB37C2}">
      <dsp:nvSpPr>
        <dsp:cNvPr id="0" name=""/>
        <dsp:cNvSpPr/>
      </dsp:nvSpPr>
      <dsp:spPr>
        <a:xfrm>
          <a:off x="4344652" y="1157222"/>
          <a:ext cx="1606991" cy="79641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2. JAVNA UPRAVA, PRAVOSUĐE I DRŽ.IMOVINA</a:t>
          </a:r>
        </a:p>
      </dsp:txBody>
      <dsp:txXfrm>
        <a:off x="4383530" y="1196100"/>
        <a:ext cx="1529235" cy="718663"/>
      </dsp:txXfrm>
    </dsp:sp>
    <dsp:sp modelId="{A6796E5E-A0F9-4FBA-A424-EC2B6629C9DC}">
      <dsp:nvSpPr>
        <dsp:cNvPr id="0" name=""/>
        <dsp:cNvSpPr/>
      </dsp:nvSpPr>
      <dsp:spPr>
        <a:xfrm>
          <a:off x="1545693" y="430870"/>
          <a:ext cx="3756590" cy="3756590"/>
        </a:xfrm>
        <a:custGeom>
          <a:avLst/>
          <a:gdLst/>
          <a:ahLst/>
          <a:cxnLst/>
          <a:rect l="0" t="0" r="0" b="0"/>
          <a:pathLst>
            <a:path>
              <a:moveTo>
                <a:pt x="3723870" y="1529230"/>
              </a:moveTo>
              <a:arcTo wR="1878295" hR="1878295" stAng="20957388" swAng="118564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5BFBD-3864-4684-8A32-D25174FE70E0}">
      <dsp:nvSpPr>
        <dsp:cNvPr id="0" name=""/>
        <dsp:cNvSpPr/>
      </dsp:nvSpPr>
      <dsp:spPr>
        <a:xfrm>
          <a:off x="4360594" y="2611126"/>
          <a:ext cx="1591050" cy="7964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3. OBRAZOVANJE, ZNANOST I ISTRAŽIVANJE</a:t>
          </a:r>
        </a:p>
      </dsp:txBody>
      <dsp:txXfrm>
        <a:off x="4399472" y="2650004"/>
        <a:ext cx="1513294" cy="718663"/>
      </dsp:txXfrm>
    </dsp:sp>
    <dsp:sp modelId="{6DEFDEFB-7D39-4DC4-BF42-AF33C85DB473}">
      <dsp:nvSpPr>
        <dsp:cNvPr id="0" name=""/>
        <dsp:cNvSpPr/>
      </dsp:nvSpPr>
      <dsp:spPr>
        <a:xfrm>
          <a:off x="1499858" y="455003"/>
          <a:ext cx="3756590" cy="3756590"/>
        </a:xfrm>
        <a:custGeom>
          <a:avLst/>
          <a:gdLst/>
          <a:ahLst/>
          <a:cxnLst/>
          <a:rect l="0" t="0" r="0" b="0"/>
          <a:pathLst>
            <a:path>
              <a:moveTo>
                <a:pt x="3414679" y="2958812"/>
              </a:moveTo>
              <a:arcTo wR="1878295" hR="1878295" stAng="2107092" swAng="138276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F975C-0973-4C45-927F-18C6E7516B31}">
      <dsp:nvSpPr>
        <dsp:cNvPr id="0" name=""/>
        <dsp:cNvSpPr/>
      </dsp:nvSpPr>
      <dsp:spPr>
        <a:xfrm>
          <a:off x="2587370" y="3757755"/>
          <a:ext cx="1775048" cy="7964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4. TRŽIŠTE RADA I SOCIJALNA ZAŠTITA</a:t>
          </a:r>
        </a:p>
      </dsp:txBody>
      <dsp:txXfrm>
        <a:off x="2626248" y="3796633"/>
        <a:ext cx="1697292" cy="718663"/>
      </dsp:txXfrm>
    </dsp:sp>
    <dsp:sp modelId="{79D764B1-CE8F-47E2-831D-DC8FEE3BE202}">
      <dsp:nvSpPr>
        <dsp:cNvPr id="0" name=""/>
        <dsp:cNvSpPr/>
      </dsp:nvSpPr>
      <dsp:spPr>
        <a:xfrm>
          <a:off x="1808578" y="531903"/>
          <a:ext cx="3756590" cy="3756590"/>
        </a:xfrm>
        <a:custGeom>
          <a:avLst/>
          <a:gdLst/>
          <a:ahLst/>
          <a:cxnLst/>
          <a:rect l="0" t="0" r="0" b="0"/>
          <a:pathLst>
            <a:path>
              <a:moveTo>
                <a:pt x="772963" y="3396924"/>
              </a:moveTo>
              <a:arcTo wR="1878295" hR="1878295" stAng="7562937" swAng="129957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57CCF-E9B5-4162-8DEB-834CCAB29554}">
      <dsp:nvSpPr>
        <dsp:cNvPr id="0" name=""/>
        <dsp:cNvSpPr/>
      </dsp:nvSpPr>
      <dsp:spPr>
        <a:xfrm>
          <a:off x="1008115" y="2611123"/>
          <a:ext cx="1681033" cy="796419"/>
        </a:xfrm>
        <a:prstGeom prst="roundRect">
          <a:avLst/>
        </a:prstGeom>
        <a:solidFill>
          <a:srgbClr val="BC7C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5. ZDRAVSTVO</a:t>
          </a:r>
        </a:p>
      </dsp:txBody>
      <dsp:txXfrm>
        <a:off x="1046993" y="2650001"/>
        <a:ext cx="1603277" cy="718663"/>
      </dsp:txXfrm>
    </dsp:sp>
    <dsp:sp modelId="{27D346ED-104A-4F73-9296-77AC44DAEE60}">
      <dsp:nvSpPr>
        <dsp:cNvPr id="0" name=""/>
        <dsp:cNvSpPr/>
      </dsp:nvSpPr>
      <dsp:spPr>
        <a:xfrm>
          <a:off x="1553966" y="-46067"/>
          <a:ext cx="3756590" cy="3756590"/>
        </a:xfrm>
        <a:custGeom>
          <a:avLst/>
          <a:gdLst/>
          <a:ahLst/>
          <a:cxnLst/>
          <a:rect l="0" t="0" r="0" b="0"/>
          <a:pathLst>
            <a:path>
              <a:moveTo>
                <a:pt x="166073" y="2650494"/>
              </a:moveTo>
              <a:arcTo wR="1878295" hR="1878295" stAng="9343499" swAng="132745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36374-1FD5-4397-8427-99AE7E2A7C47}">
      <dsp:nvSpPr>
        <dsp:cNvPr id="0" name=""/>
        <dsp:cNvSpPr/>
      </dsp:nvSpPr>
      <dsp:spPr>
        <a:xfrm>
          <a:off x="863610" y="1098954"/>
          <a:ext cx="1632109" cy="79641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6. INICIJATIVA – OBNOVA ZGRADA</a:t>
          </a:r>
        </a:p>
      </dsp:txBody>
      <dsp:txXfrm>
        <a:off x="902488" y="1137832"/>
        <a:ext cx="1554353" cy="718663"/>
      </dsp:txXfrm>
    </dsp:sp>
    <dsp:sp modelId="{8EE5C119-EA96-437B-BD98-75B75DF86788}">
      <dsp:nvSpPr>
        <dsp:cNvPr id="0" name=""/>
        <dsp:cNvSpPr/>
      </dsp:nvSpPr>
      <dsp:spPr>
        <a:xfrm>
          <a:off x="1434839" y="471574"/>
          <a:ext cx="3756590" cy="3756590"/>
        </a:xfrm>
        <a:custGeom>
          <a:avLst/>
          <a:gdLst/>
          <a:ahLst/>
          <a:cxnLst/>
          <a:rect l="0" t="0" r="0" b="0"/>
          <a:pathLst>
            <a:path>
              <a:moveTo>
                <a:pt x="482984" y="620876"/>
              </a:moveTo>
              <a:arcTo wR="1878295" hR="1878295" stAng="13321462" swAng="158153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37712-4D1F-4570-A4A5-9ACEE415E2EC}">
      <dsp:nvSpPr>
        <dsp:cNvPr id="0" name=""/>
        <dsp:cNvSpPr/>
      </dsp:nvSpPr>
      <dsp:spPr>
        <a:xfrm>
          <a:off x="0" y="0"/>
          <a:ext cx="10022931" cy="4527612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91" tIns="1124712" rIns="777891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Reforme i investicije u okviru ove komponente poboljšat će konkurentnost gospodarstva uz jačanje poljoprivrede, prometnog sektora, energetike i zaštite okoliša te podići razinu održivosti turizma ulaganjem u kontinentalni turizam i produljenjem turističke sezone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24 reforme i 64 povezana ulaganja - 26,2 milijarde HRK </a:t>
          </a:r>
          <a:endParaRPr lang="hr-HR" sz="2800" kern="1200" dirty="0"/>
        </a:p>
      </dsp:txBody>
      <dsp:txXfrm>
        <a:off x="0" y="0"/>
        <a:ext cx="10022931" cy="4527612"/>
      </dsp:txXfrm>
    </dsp:sp>
    <dsp:sp modelId="{64C7DD36-15F6-42C2-AB15-724A9C7872F3}">
      <dsp:nvSpPr>
        <dsp:cNvPr id="0" name=""/>
        <dsp:cNvSpPr/>
      </dsp:nvSpPr>
      <dsp:spPr>
        <a:xfrm>
          <a:off x="641347" y="0"/>
          <a:ext cx="6301536" cy="102827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190" tIns="0" rIns="265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latin typeface="Arial" panose="020B0604020202020204" pitchFamily="34" charset="0"/>
              <a:cs typeface="Arial" panose="020B0604020202020204" pitchFamily="34" charset="0"/>
            </a:rPr>
            <a:t>1. GOSPODARSTVO</a:t>
          </a:r>
        </a:p>
      </dsp:txBody>
      <dsp:txXfrm>
        <a:off x="691543" y="50196"/>
        <a:ext cx="6201144" cy="927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166230"/>
          <a:ext cx="9577063" cy="3992625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87" tIns="1353820" rIns="743287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U okviru ove komponente radit će se na poboljšanju učinkovitosti javne uprave, pravosuđa i upravljanja državnom imovinom, kao i na kvaliteti i dostupnosti javnih usluga građanima te učinkovitoj borbi protiv korupcije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29 reformi i 42 povezana ulaganja - 4,35 milijardi HRK</a:t>
          </a:r>
          <a:endParaRPr lang="hr-HR" sz="2800" kern="1200" dirty="0"/>
        </a:p>
      </dsp:txBody>
      <dsp:txXfrm>
        <a:off x="0" y="166230"/>
        <a:ext cx="9577063" cy="3992625"/>
      </dsp:txXfrm>
    </dsp:sp>
    <dsp:sp modelId="{EF024A61-F2D7-4F54-B80F-7F990ACDFEAC}">
      <dsp:nvSpPr>
        <dsp:cNvPr id="0" name=""/>
        <dsp:cNvSpPr/>
      </dsp:nvSpPr>
      <dsp:spPr>
        <a:xfrm>
          <a:off x="562671" y="0"/>
          <a:ext cx="6703944" cy="101552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</a:t>
          </a:r>
          <a:r>
            <a:rPr lang="hr-HR" sz="2500" b="1" kern="1200" dirty="0">
              <a:latin typeface="Arial" panose="020B0604020202020204" pitchFamily="34" charset="0"/>
              <a:cs typeface="Arial" panose="020B0604020202020204" pitchFamily="34" charset="0"/>
            </a:rPr>
            <a:t>JAVNA UPRAVA,PRAVOSUĐE I DRŽAVNA IMOVINA</a:t>
          </a:r>
          <a:endParaRPr lang="hr-HR" sz="25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2245" y="49574"/>
        <a:ext cx="6604796" cy="916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539936"/>
          <a:ext cx="10009112" cy="459543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818" tIns="1353820" rIns="776818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U okviru ove komponente želi se postići moderniziran sustav znanosti i obrazovanja koji omogućava cjeloživotno učenje. Važno je ojačati ljudske i infrastrukturne kapacitete  znanstvenih instituta i sveučilišta te stvoriti okvir za inovacije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5 reformi i 9 ulaganja - 7,5 milijardi HRK</a:t>
          </a:r>
          <a:endParaRPr lang="hr-HR" sz="2800" kern="1200" dirty="0"/>
        </a:p>
      </dsp:txBody>
      <dsp:txXfrm>
        <a:off x="0" y="539936"/>
        <a:ext cx="10009112" cy="4595431"/>
      </dsp:txXfrm>
    </dsp:sp>
    <dsp:sp modelId="{EF024A61-F2D7-4F54-B80F-7F990ACDFEAC}">
      <dsp:nvSpPr>
        <dsp:cNvPr id="0" name=""/>
        <dsp:cNvSpPr/>
      </dsp:nvSpPr>
      <dsp:spPr>
        <a:xfrm>
          <a:off x="591563" y="304538"/>
          <a:ext cx="7006378" cy="1037456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</a:t>
          </a:r>
          <a:r>
            <a:rPr lang="hr-HR" sz="2500" b="1" kern="1200" dirty="0">
              <a:latin typeface="Arial" panose="020B0604020202020204" pitchFamily="34" charset="0"/>
              <a:cs typeface="Arial" panose="020B0604020202020204" pitchFamily="34" charset="0"/>
            </a:rPr>
            <a:t>OBRAZOVANJE, ZNANOST I ISTRAŽIVANJE</a:t>
          </a:r>
          <a:endParaRPr lang="hr-HR" sz="25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2207" y="355182"/>
        <a:ext cx="6905090" cy="936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372481"/>
          <a:ext cx="9217024" cy="4016061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343" tIns="833120" rIns="715343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Ova komponenta važna je za poticanje zapošljavanja i za osnaživanje mirovinskog sustava te sustava socijalne skrbi, uz dodatne napore za suzbijanje siromaštva i socijalne isključenosti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9 reformi i 8 povezanih ulaganja - 2,08 milijardi HRK</a:t>
          </a:r>
          <a:endParaRPr lang="hr-HR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</dsp:txBody>
      <dsp:txXfrm>
        <a:off x="0" y="372481"/>
        <a:ext cx="9217024" cy="4016061"/>
      </dsp:txXfrm>
    </dsp:sp>
    <dsp:sp modelId="{EF024A61-F2D7-4F54-B80F-7F990ACDFEAC}">
      <dsp:nvSpPr>
        <dsp:cNvPr id="0" name=""/>
        <dsp:cNvSpPr/>
      </dsp:nvSpPr>
      <dsp:spPr>
        <a:xfrm>
          <a:off x="432048" y="200056"/>
          <a:ext cx="6451916" cy="937696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</a:t>
          </a:r>
          <a:r>
            <a:rPr lang="hr-HR" sz="2500" b="1" kern="1200" dirty="0">
              <a:latin typeface="Arial" panose="020B0604020202020204" pitchFamily="34" charset="0"/>
              <a:cs typeface="Arial" panose="020B0604020202020204" pitchFamily="34" charset="0"/>
            </a:rPr>
            <a:t> TRŽIŠTE RADA I SOCIJALNA ZAŠTITA</a:t>
          </a:r>
          <a:endParaRPr lang="hr-HR" sz="25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77823" y="245831"/>
        <a:ext cx="6360366" cy="846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F00A5-F9C8-458A-8D8F-9B0CD5AFEAF0}">
      <dsp:nvSpPr>
        <dsp:cNvPr id="0" name=""/>
        <dsp:cNvSpPr/>
      </dsp:nvSpPr>
      <dsp:spPr>
        <a:xfrm>
          <a:off x="0" y="404202"/>
          <a:ext cx="9198269" cy="4765627"/>
        </a:xfrm>
        <a:prstGeom prst="rect">
          <a:avLst/>
        </a:prstGeom>
        <a:solidFill>
          <a:srgbClr val="F3DBFD">
            <a:alpha val="89804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888" tIns="1353820" rIns="713888" bIns="199136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Peta komponenta usmjerena na dostupnost i održivost zdravstvenog sustava, uz njegovu modernizaciju za prevenciju i rano otkrivanje bolesti te razvoj telemedicine i medicinske robotike</a:t>
          </a:r>
          <a:endParaRPr lang="hr-H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5 reformi i 24 ulaganja - 2,56 milijarde HRK</a:t>
          </a:r>
          <a:endParaRPr lang="hr-HR" sz="2800" kern="1200" dirty="0"/>
        </a:p>
      </dsp:txBody>
      <dsp:txXfrm>
        <a:off x="0" y="404202"/>
        <a:ext cx="9198269" cy="4765627"/>
      </dsp:txXfrm>
    </dsp:sp>
    <dsp:sp modelId="{EF024A61-F2D7-4F54-B80F-7F990ACDFEAC}">
      <dsp:nvSpPr>
        <dsp:cNvPr id="0" name=""/>
        <dsp:cNvSpPr/>
      </dsp:nvSpPr>
      <dsp:spPr>
        <a:xfrm>
          <a:off x="576064" y="219667"/>
          <a:ext cx="6438788" cy="1063149"/>
        </a:xfrm>
        <a:prstGeom prst="roundRect">
          <a:avLst/>
        </a:prstGeom>
        <a:solidFill>
          <a:srgbClr val="BC7CE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91" tIns="0" rIns="2369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 ZDRAVSTVO</a:t>
          </a:r>
        </a:p>
      </dsp:txBody>
      <dsp:txXfrm>
        <a:off x="627963" y="271566"/>
        <a:ext cx="6334990" cy="9593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37712-4D1F-4570-A4A5-9ACEE415E2EC}">
      <dsp:nvSpPr>
        <dsp:cNvPr id="0" name=""/>
        <dsp:cNvSpPr/>
      </dsp:nvSpPr>
      <dsp:spPr>
        <a:xfrm>
          <a:off x="0" y="861266"/>
          <a:ext cx="10022931" cy="3963269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891" tIns="437388" rIns="77789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U okviru ove Inicijative pridonijet će se obnovi postojećih zgrada,  stambenih i nestambenih, privatnih i javnih uz podizanje energetske učinkovitosti</a:t>
          </a:r>
          <a:endParaRPr lang="hr-HR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Poseban naglasak - obnova zgrada od javnog interesa zdravstveno i odgojno-obrazovne namjene i energetska obnova zgrada sa statusom kulturnog dobra</a:t>
          </a:r>
          <a:endParaRPr lang="hr-H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6 reformi i 4 investicije - 5,94 milijarde HRK</a:t>
          </a:r>
          <a:endParaRPr lang="hr-HR" sz="2800" kern="1200" dirty="0"/>
        </a:p>
      </dsp:txBody>
      <dsp:txXfrm>
        <a:off x="0" y="861266"/>
        <a:ext cx="10022931" cy="3963269"/>
      </dsp:txXfrm>
    </dsp:sp>
    <dsp:sp modelId="{64C7DD36-15F6-42C2-AB15-724A9C7872F3}">
      <dsp:nvSpPr>
        <dsp:cNvPr id="0" name=""/>
        <dsp:cNvSpPr/>
      </dsp:nvSpPr>
      <dsp:spPr>
        <a:xfrm>
          <a:off x="626897" y="648072"/>
          <a:ext cx="6365615" cy="922598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190" tIns="0" rIns="26519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latin typeface="Arial" panose="020B0604020202020204" pitchFamily="34" charset="0"/>
              <a:cs typeface="Arial" panose="020B0604020202020204" pitchFamily="34" charset="0"/>
            </a:rPr>
            <a:t>6. OBNOVA ZGRADA </a:t>
          </a:r>
        </a:p>
      </dsp:txBody>
      <dsp:txXfrm>
        <a:off x="671935" y="693110"/>
        <a:ext cx="6275539" cy="832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8348"/>
          </a:xfrm>
          <a:prstGeom prst="rect">
            <a:avLst/>
          </a:prstGeom>
        </p:spPr>
        <p:txBody>
          <a:bodyPr vert="horz" lIns="79682" tIns="39841" rIns="79682" bIns="39841" rtlCol="0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588342" y="0"/>
            <a:ext cx="4275402" cy="338348"/>
          </a:xfrm>
          <a:prstGeom prst="rect">
            <a:avLst/>
          </a:prstGeom>
        </p:spPr>
        <p:txBody>
          <a:bodyPr vert="horz" lIns="79682" tIns="39841" rIns="79682" bIns="39841" rtlCol="0"/>
          <a:lstStyle>
            <a:lvl1pPr algn="r">
              <a:defRPr sz="1100"/>
            </a:lvl1pPr>
          </a:lstStyle>
          <a:p>
            <a:fld id="{ACDDBCF6-B0D7-45C8-BC4E-16D9279B3D64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82" tIns="39841" rIns="79682" bIns="39841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79682" tIns="39841" rIns="79682" bIns="39841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1" y="6397417"/>
            <a:ext cx="4275402" cy="338347"/>
          </a:xfrm>
          <a:prstGeom prst="rect">
            <a:avLst/>
          </a:prstGeom>
        </p:spPr>
        <p:txBody>
          <a:bodyPr vert="horz" lIns="79682" tIns="39841" rIns="79682" bIns="39841" rtlCol="0" anchor="b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588342" y="6397417"/>
            <a:ext cx="4275402" cy="338347"/>
          </a:xfrm>
          <a:prstGeom prst="rect">
            <a:avLst/>
          </a:prstGeom>
        </p:spPr>
        <p:txBody>
          <a:bodyPr vert="horz" lIns="79682" tIns="39841" rIns="79682" bIns="39841" rtlCol="0" anchor="b"/>
          <a:lstStyle>
            <a:lvl1pPr algn="r">
              <a:defRPr sz="1100"/>
            </a:lvl1pPr>
          </a:lstStyle>
          <a:p>
            <a:fld id="{0B10345B-E8B3-4758-9633-163330AE4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75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633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700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61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52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41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789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205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746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772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390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82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277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44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895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346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510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100" dirty="0"/>
              <a:t> 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827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59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07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87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57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10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44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0345B-E8B3-4758-9633-163330AE4BC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64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93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756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1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2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9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88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93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4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1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54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72D8-84A0-4613-9EA2-A0BB14827545}" type="datetimeFigureOut">
              <a:rPr lang="hr-HR" smtClean="0"/>
              <a:t>23.11.2021.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4036-A308-4A75-8A54-5638A79A76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7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4.xml"/><Relationship Id="rId10" Type="http://schemas.openxmlformats.org/officeDocument/2006/relationships/image" Target="../media/image5.png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5.xml"/><Relationship Id="rId10" Type="http://schemas.openxmlformats.org/officeDocument/2006/relationships/image" Target="../media/image5.png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7.xml"/><Relationship Id="rId10" Type="http://schemas.openxmlformats.org/officeDocument/2006/relationships/image" Target="../media/image5.png"/><Relationship Id="rId4" Type="http://schemas.openxmlformats.org/officeDocument/2006/relationships/diagramData" Target="../diagrams/data7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8.xml"/><Relationship Id="rId10" Type="http://schemas.openxmlformats.org/officeDocument/2006/relationships/image" Target="../media/image5.png"/><Relationship Id="rId4" Type="http://schemas.openxmlformats.org/officeDocument/2006/relationships/diagramData" Target="../diagrams/data8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0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mailto:razvojna.agencija@zagreb.h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6.gif"/><Relationship Id="rId5" Type="http://schemas.openxmlformats.org/officeDocument/2006/relationships/diagramLayout" Target="../diagrams/layout3.xml"/><Relationship Id="rId10" Type="http://schemas.openxmlformats.org/officeDocument/2006/relationships/image" Target="../media/image5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0B79D9-824B-4CC9-97C2-F188D3CAD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9936" y="4797152"/>
            <a:ext cx="6055010" cy="1541175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0070C0"/>
                </a:solidFill>
                <a:latin typeface="Arial Black" panose="020B0A04020102020204" pitchFamily="34" charset="0"/>
              </a:rPr>
              <a:t>NACIONALNI PLAN OPORAVKA I OTPORNOSTI 2021.-2026.</a:t>
            </a:r>
            <a:br>
              <a:rPr lang="pl-PL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pl-PL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AB37F0F-334A-4B68-9653-5F9169668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246" y="62690"/>
            <a:ext cx="3650754" cy="12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008257"/>
              </p:ext>
            </p:extLst>
          </p:nvPr>
        </p:nvGraphicFramePr>
        <p:xfrm>
          <a:off x="1127448" y="836712"/>
          <a:ext cx="9577064" cy="503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4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034124"/>
              </p:ext>
            </p:extLst>
          </p:nvPr>
        </p:nvGraphicFramePr>
        <p:xfrm>
          <a:off x="751908" y="476672"/>
          <a:ext cx="100091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4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439998"/>
              </p:ext>
            </p:extLst>
          </p:nvPr>
        </p:nvGraphicFramePr>
        <p:xfrm>
          <a:off x="1055440" y="984672"/>
          <a:ext cx="9217024" cy="438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984673"/>
            <a:ext cx="8543925" cy="630516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200" b="1" dirty="0"/>
            </a:br>
            <a:endParaRPr lang="hr-H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339C56F-6F7E-485E-9DB1-F89E771BC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451006"/>
              </p:ext>
            </p:extLst>
          </p:nvPr>
        </p:nvGraphicFramePr>
        <p:xfrm>
          <a:off x="983432" y="548680"/>
          <a:ext cx="9198269" cy="516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81942493-7565-4493-9587-98F94469D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986834"/>
              </p:ext>
            </p:extLst>
          </p:nvPr>
        </p:nvGraphicFramePr>
        <p:xfrm>
          <a:off x="788582" y="620688"/>
          <a:ext cx="1002293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7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KOMPONENTE I PODKOMPONENTE NPOO-a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551384" y="1124744"/>
            <a:ext cx="820891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800" b="1" dirty="0"/>
              <a:t>GOSPODARSTVO</a:t>
            </a:r>
          </a:p>
          <a:p>
            <a:r>
              <a:rPr lang="hr-HR" sz="2800" dirty="0"/>
              <a:t>1.1. </a:t>
            </a:r>
            <a:r>
              <a:rPr lang="pl-PL" sz="2800" dirty="0"/>
              <a:t>Otporno, zeleno i digitalno gospodarstvo </a:t>
            </a:r>
          </a:p>
          <a:p>
            <a:r>
              <a:rPr lang="pl-PL" sz="2800" dirty="0"/>
              <a:t>1.2. Energetska tranzicija za održivo gospodarstvo </a:t>
            </a:r>
          </a:p>
          <a:p>
            <a:r>
              <a:rPr lang="hr-HR" sz="2800" dirty="0"/>
              <a:t>1.3. Unaprjeđenje vodnog gospodarstva i gospodarenja otpadom </a:t>
            </a:r>
          </a:p>
          <a:p>
            <a:r>
              <a:rPr lang="hr-HR" sz="2800" dirty="0"/>
              <a:t>1.4. Razvoj konkurentnog, energetski održivog i učinkovitog prometnog sustava </a:t>
            </a:r>
          </a:p>
          <a:p>
            <a:r>
              <a:rPr lang="hr-HR" sz="2800" dirty="0"/>
              <a:t>1.5. Unaprjeđenje korištenja prirodnih resursa i jačanje lanca opskrbe hranom </a:t>
            </a:r>
          </a:p>
          <a:p>
            <a:r>
              <a:rPr lang="hr-HR" sz="2800" dirty="0"/>
              <a:t>1.6. Razvoj održivog, inovativnog i otpornog turizma </a:t>
            </a:r>
          </a:p>
          <a:p>
            <a:endParaRPr lang="hr-HR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142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KOMPONENTE I PODKOMPONENTE NPOO-a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410650" y="847002"/>
            <a:ext cx="82089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sz="2800" b="1" dirty="0"/>
              <a:t>2. JAVNA UPRAVA, PRAVOSUĐE I DRŽAVNA IMOVINA </a:t>
            </a:r>
          </a:p>
          <a:p>
            <a:r>
              <a:rPr lang="hr-HR" sz="2800" dirty="0"/>
              <a:t>2.1. Jačanje kapaciteta za izradu i provedbu javnih politika i projekata </a:t>
            </a:r>
          </a:p>
          <a:p>
            <a:r>
              <a:rPr lang="hr-HR" sz="2800" dirty="0"/>
              <a:t>2.2. Daljnje unaprjeđenje učinkovitosti javne uprave </a:t>
            </a:r>
          </a:p>
          <a:p>
            <a:r>
              <a:rPr lang="hr-HR" sz="2800" dirty="0"/>
              <a:t>2.3. Digitalna transformacija društva i javne uprave </a:t>
            </a:r>
          </a:p>
          <a:p>
            <a:r>
              <a:rPr lang="hr-HR" sz="2800" dirty="0"/>
              <a:t>2.4. Unaprjeđenje upravljanja državnom imovinom </a:t>
            </a:r>
          </a:p>
          <a:p>
            <a:r>
              <a:rPr lang="hr-HR" sz="2800" dirty="0"/>
              <a:t>2.5. Moderno pravosuđe spremno za buduće izazove </a:t>
            </a:r>
          </a:p>
          <a:p>
            <a:r>
              <a:rPr lang="hr-HR" sz="2800" dirty="0"/>
              <a:t>2.6. Sprječavanje i suzbijanje korupcije </a:t>
            </a:r>
          </a:p>
          <a:p>
            <a:r>
              <a:rPr lang="hr-HR" sz="2800" dirty="0"/>
              <a:t>2.7. Jačanje fiskalnog okvira </a:t>
            </a:r>
          </a:p>
          <a:p>
            <a:r>
              <a:rPr lang="hr-HR" sz="2800" dirty="0"/>
              <a:t>2.8. Jačanje okvira za sprječavanje pranja novca </a:t>
            </a:r>
          </a:p>
          <a:p>
            <a:r>
              <a:rPr lang="pl-PL" sz="2800" dirty="0"/>
              <a:t>2.9. Jačanje okvira za javnu nabavu </a:t>
            </a:r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469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20941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KOMPONENTE I PODKOMPONENTE NPOO-a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623392" y="1124744"/>
            <a:ext cx="82089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3. OBRAZOVANJE, ZNANOST I ISTRAŽIVANJE </a:t>
            </a:r>
          </a:p>
          <a:p>
            <a:r>
              <a:rPr lang="hr-HR" sz="2800" dirty="0"/>
              <a:t>3.1. Reforma obrazovnog sustava </a:t>
            </a:r>
          </a:p>
          <a:p>
            <a:r>
              <a:rPr lang="hr-HR" sz="2800" dirty="0"/>
              <a:t>3.2. Podizanje istraživačkog i inovacijskog kapaciteta </a:t>
            </a:r>
          </a:p>
          <a:p>
            <a:endParaRPr lang="hr-HR" sz="2800" b="1" dirty="0"/>
          </a:p>
          <a:p>
            <a:r>
              <a:rPr lang="hr-HR" sz="2800" b="1" dirty="0"/>
              <a:t>4. </a:t>
            </a:r>
            <a:r>
              <a:rPr lang="pl-PL" sz="2800" b="1" dirty="0"/>
              <a:t>TRŽIŠTE RADA I SOCIJALNA ZAŠTITA </a:t>
            </a:r>
            <a:endParaRPr lang="hr-HR" sz="2800" b="1" dirty="0"/>
          </a:p>
          <a:p>
            <a:r>
              <a:rPr lang="hr-HR" sz="2800" dirty="0"/>
              <a:t>4.1. Unaprjeđenje mjera zapošljavanja i pravnog okvira za moderno tržište rada i gospodarstvo budućnosti </a:t>
            </a:r>
          </a:p>
          <a:p>
            <a:r>
              <a:rPr lang="hr-HR" sz="2800" dirty="0"/>
              <a:t>4.2. Unaprjeđenje mirovinskog sustava kroz povećanje adekvatnosti mirovina </a:t>
            </a:r>
          </a:p>
          <a:p>
            <a:r>
              <a:rPr lang="hr-HR" sz="2800" dirty="0"/>
              <a:t>4.3. Unaprjeđenje sustava socijalne skrbi </a:t>
            </a:r>
          </a:p>
          <a:p>
            <a:endParaRPr lang="hr-HR" sz="2800" dirty="0"/>
          </a:p>
          <a:p>
            <a:endParaRPr lang="hr-HR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980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79" y="306476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KOMPONENTE I PODKOMPONENTE NPOO-a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5F16D0-9770-43BA-A1C1-D74A0029BE62}"/>
              </a:ext>
            </a:extLst>
          </p:cNvPr>
          <p:cNvSpPr txBox="1"/>
          <p:nvPr/>
        </p:nvSpPr>
        <p:spPr>
          <a:xfrm>
            <a:off x="695400" y="1636115"/>
            <a:ext cx="8208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sz="2800" b="1" dirty="0"/>
              <a:t>5. ZDRAVSTVO </a:t>
            </a:r>
          </a:p>
          <a:p>
            <a:r>
              <a:rPr lang="hr-HR" sz="2800" dirty="0"/>
              <a:t>5.1. Jačanje otpornosti zdravstvenog sustava </a:t>
            </a:r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b="1" dirty="0"/>
              <a:t>6. INICIJATIVA: OBNOVA ZGRADA </a:t>
            </a:r>
          </a:p>
          <a:p>
            <a:r>
              <a:rPr lang="hr-HR" sz="2800" dirty="0"/>
              <a:t>6.1. Obnova zgrada </a:t>
            </a:r>
          </a:p>
          <a:p>
            <a:endParaRPr lang="hr-HR" sz="2800" dirty="0"/>
          </a:p>
          <a:p>
            <a:endParaRPr lang="hr-HR" sz="2800" dirty="0"/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516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96495"/>
            <a:ext cx="8928992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RASPODJELA ULAGANJA PO KOMPONENTAMA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295DEF-97F1-4A7E-9022-C36BEDC2CEF1}"/>
              </a:ext>
            </a:extLst>
          </p:cNvPr>
          <p:cNvSpPr/>
          <p:nvPr/>
        </p:nvSpPr>
        <p:spPr>
          <a:xfrm>
            <a:off x="551384" y="1205589"/>
            <a:ext cx="107291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/>
              <a:t>Ključni smjerovi:</a:t>
            </a:r>
          </a:p>
          <a:p>
            <a:pPr marL="342900" indent="-342900">
              <a:buAutoNum type="arabicPeriod"/>
            </a:pPr>
            <a:r>
              <a:rPr lang="hr-HR" sz="2800" dirty="0"/>
              <a:t>smjer gospodarskog oporavka te </a:t>
            </a:r>
          </a:p>
          <a:p>
            <a:pPr marL="342900" indent="-342900">
              <a:buAutoNum type="arabicPeriod"/>
            </a:pPr>
            <a:r>
              <a:rPr lang="hr-HR" sz="2800" dirty="0"/>
              <a:t>smjer veće otpornosti gospodarstva i društva na buduće krize. </a:t>
            </a:r>
          </a:p>
          <a:p>
            <a:pPr marL="342900" indent="-342900">
              <a:buAutoNum type="arabicPeriod"/>
            </a:pPr>
            <a:endParaRPr lang="hr-HR" sz="2800" dirty="0"/>
          </a:p>
          <a:p>
            <a:pPr algn="just"/>
            <a:r>
              <a:rPr lang="hr-HR" sz="2800" b="1" dirty="0"/>
              <a:t>Gospodarski oporavak </a:t>
            </a:r>
            <a:r>
              <a:rPr lang="hr-HR" sz="2800" dirty="0"/>
              <a:t>- usmjeravanje investicija na sektore koji jamče ubrzan gospodarski rast, očuvanje i stvaranje novih radnih mjesta (66% sredstava; preko 32 milijarde HRK).</a:t>
            </a:r>
          </a:p>
          <a:p>
            <a:pPr algn="just"/>
            <a:endParaRPr lang="hr-HR" sz="2800" dirty="0"/>
          </a:p>
          <a:p>
            <a:pPr algn="just"/>
            <a:r>
              <a:rPr lang="hr-HR" sz="2800" b="1" dirty="0"/>
              <a:t>Jačanje otpornosti </a:t>
            </a:r>
            <a:r>
              <a:rPr lang="hr-HR" sz="2800" dirty="0"/>
              <a:t>- reforme koje će državne institucije učiniti učinkovitijim i prilagođenijim potrebama gospodarstva (34% sredstava; 16,5 milijardi HRK).</a:t>
            </a:r>
          </a:p>
        </p:txBody>
      </p:sp>
      <p:sp>
        <p:nvSpPr>
          <p:cNvPr id="7" name="Akcijski gumb: Zvuk 9">
            <a:hlinkClick r:id="" action="ppaction://noaction" highlightClick="1">
              <a:snd r:embed="rId8" name="chimes.wav"/>
            </a:hlinkClick>
            <a:extLst>
              <a:ext uri="{FF2B5EF4-FFF2-40B4-BE49-F238E27FC236}">
                <a16:creationId xmlns:a16="http://schemas.microsoft.com/office/drawing/2014/main" id="{1ACD8068-D7EC-4206-84A6-1A3E7198ABFD}"/>
              </a:ext>
            </a:extLst>
          </p:cNvPr>
          <p:cNvSpPr/>
          <p:nvPr/>
        </p:nvSpPr>
        <p:spPr>
          <a:xfrm>
            <a:off x="6456040" y="1052736"/>
            <a:ext cx="1656184" cy="900919"/>
          </a:xfrm>
          <a:prstGeom prst="actionButtonSound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01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Rezervirano mjesto sadržaja 13">
            <a:extLst>
              <a:ext uri="{FF2B5EF4-FFF2-40B4-BE49-F238E27FC236}">
                <a16:creationId xmlns:a16="http://schemas.microsoft.com/office/drawing/2014/main" id="{EA21E46F-106B-47A3-B66E-A89C60EA4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85395"/>
              </p:ext>
            </p:extLst>
          </p:nvPr>
        </p:nvGraphicFramePr>
        <p:xfrm>
          <a:off x="1343472" y="1196752"/>
          <a:ext cx="9289032" cy="480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594C03F0-CB49-45BB-90B4-9A1557A1DAD8}"/>
              </a:ext>
            </a:extLst>
          </p:cNvPr>
          <p:cNvSpPr/>
          <p:nvPr/>
        </p:nvSpPr>
        <p:spPr>
          <a:xfrm>
            <a:off x="335360" y="272837"/>
            <a:ext cx="81616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PLANA OPORAVKA I OTPORNOSTI</a:t>
            </a:r>
          </a:p>
        </p:txBody>
      </p:sp>
    </p:spTree>
    <p:extLst>
      <p:ext uri="{BB962C8B-B14F-4D97-AF65-F5344CB8AC3E}">
        <p14:creationId xmlns:p14="http://schemas.microsoft.com/office/powerpoint/2010/main" val="4122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22342"/>
            <a:ext cx="8035224" cy="1047648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 UPRAVLJANJA NPOO-om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535B2E-97DB-44DF-9BA8-0EC12D71F5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62" t="12422" r="1681" b="1813"/>
          <a:stretch/>
        </p:blipFill>
        <p:spPr>
          <a:xfrm>
            <a:off x="588040" y="1020222"/>
            <a:ext cx="9540814" cy="48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41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8BB4C3-37DA-4BCE-AFDE-5C4E9C5EE5C3}"/>
              </a:ext>
            </a:extLst>
          </p:cNvPr>
          <p:cNvSpPr/>
          <p:nvPr/>
        </p:nvSpPr>
        <p:spPr>
          <a:xfrm>
            <a:off x="829079" y="463461"/>
            <a:ext cx="40520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UČINAK NPOO-a NA BDP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4DFE1-0EBB-43DE-A64A-06813FC185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70" t="20758" r="27629" b="13377"/>
          <a:stretch/>
        </p:blipFill>
        <p:spPr>
          <a:xfrm>
            <a:off x="829079" y="1135300"/>
            <a:ext cx="7570583" cy="44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6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8BB4C3-37DA-4BCE-AFDE-5C4E9C5EE5C3}"/>
              </a:ext>
            </a:extLst>
          </p:cNvPr>
          <p:cNvSpPr/>
          <p:nvPr/>
        </p:nvSpPr>
        <p:spPr>
          <a:xfrm>
            <a:off x="767408" y="462894"/>
            <a:ext cx="57825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UČINAK</a:t>
            </a:r>
            <a:r>
              <a:rPr lang="hr-HR" dirty="0"/>
              <a:t> </a:t>
            </a:r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NPOO-a NA ZAPOSLENOST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A4D29-2149-46FD-A2BB-3294B46B55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393" t="19800" r="27084" b="16736"/>
          <a:stretch/>
        </p:blipFill>
        <p:spPr>
          <a:xfrm>
            <a:off x="767408" y="1052736"/>
            <a:ext cx="7839129" cy="45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04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09" y="1631988"/>
            <a:ext cx="9744573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b="1" dirty="0"/>
              <a:t>NPOO</a:t>
            </a:r>
            <a:r>
              <a:rPr lang="hr-HR" dirty="0"/>
              <a:t> - </a:t>
            </a:r>
            <a:r>
              <a:rPr lang="hr-HR" b="1" dirty="0"/>
              <a:t>ključni dokument </a:t>
            </a:r>
            <a:r>
              <a:rPr lang="hr-HR" dirty="0"/>
              <a:t>za gospodarski oporavak </a:t>
            </a:r>
          </a:p>
          <a:p>
            <a:pPr marL="0" indent="0">
              <a:buNone/>
            </a:pPr>
            <a:endParaRPr lang="hr-HR" dirty="0"/>
          </a:p>
          <a:p>
            <a:pPr algn="just"/>
            <a:r>
              <a:rPr lang="hr-HR" dirty="0"/>
              <a:t>Sva sredstva moraju biti ugovorena </a:t>
            </a:r>
            <a:r>
              <a:rPr lang="hr-HR" b="1" dirty="0"/>
              <a:t>do kraja 2023. godine</a:t>
            </a:r>
            <a:r>
              <a:rPr lang="hr-HR" dirty="0"/>
              <a:t>, a sve aktivnosti iz tih projekata i sredstva dobavljačima moraju biti </a:t>
            </a:r>
            <a:r>
              <a:rPr lang="hr-HR" b="1" dirty="0"/>
              <a:t>plaćena do sredine 2026. godine</a:t>
            </a:r>
            <a:r>
              <a:rPr lang="hr-HR" dirty="0"/>
              <a:t>, što je ujedno </a:t>
            </a:r>
            <a:r>
              <a:rPr lang="hr-HR" b="1" dirty="0"/>
              <a:t>rok za ciljeve NPOO-a</a:t>
            </a:r>
          </a:p>
          <a:p>
            <a:pPr algn="just"/>
            <a:r>
              <a:rPr lang="hr-HR" b="1" dirty="0"/>
              <a:t>Objave natječaja se očekuju dominantno tijekom 2022.god.</a:t>
            </a:r>
          </a:p>
          <a:p>
            <a:pPr algn="just"/>
            <a:r>
              <a:rPr lang="hr-HR" dirty="0"/>
              <a:t>Važno je razmotriti </a:t>
            </a:r>
            <a:r>
              <a:rPr lang="hr-HR" b="1" dirty="0"/>
              <a:t>strategije, kapacitete i sposobnosti</a:t>
            </a:r>
            <a:r>
              <a:rPr lang="hr-HR" dirty="0"/>
              <a:t> te </a:t>
            </a:r>
            <a:r>
              <a:rPr lang="hr-HR" b="1" dirty="0"/>
              <a:t>popratiti moguće prilike za financiranje </a:t>
            </a:r>
            <a:r>
              <a:rPr lang="hr-HR" dirty="0"/>
              <a:t>kako bi što prije bili spremni aplicirati na neki od natječaja</a:t>
            </a: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CFD238FE-0F9F-43F6-9DF0-F7FAD1F57614}"/>
              </a:ext>
            </a:extLst>
          </p:cNvPr>
          <p:cNvSpPr/>
          <p:nvPr/>
        </p:nvSpPr>
        <p:spPr>
          <a:xfrm>
            <a:off x="911424" y="137608"/>
            <a:ext cx="3057457" cy="1347176"/>
          </a:xfrm>
          <a:prstGeom prst="wedgeEllipseCallout">
            <a:avLst>
              <a:gd name="adj1" fmla="val 9268"/>
              <a:gd name="adj2" fmla="val 6170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b="1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347FA-1CFE-4D55-A5AF-930DBF7F4A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110" y="2060992"/>
            <a:ext cx="946908" cy="514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987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>
            <a:extLst>
              <a:ext uri="{FF2B5EF4-FFF2-40B4-BE49-F238E27FC236}">
                <a16:creationId xmlns:a16="http://schemas.microsoft.com/office/drawing/2014/main" id="{02854B69-3717-4293-B45C-7CB04AF7EA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4" name="Slika 1">
            <a:extLst>
              <a:ext uri="{FF2B5EF4-FFF2-40B4-BE49-F238E27FC236}">
                <a16:creationId xmlns:a16="http://schemas.microsoft.com/office/drawing/2014/main" id="{E57ED35F-65B4-415C-B24B-62A7C889EA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5" name="Slika 2">
            <a:extLst>
              <a:ext uri="{FF2B5EF4-FFF2-40B4-BE49-F238E27FC236}">
                <a16:creationId xmlns:a16="http://schemas.microsoft.com/office/drawing/2014/main" id="{020F58D8-6071-4866-B7AF-BF94CAFE1E8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3473DDE3-1B9B-43AD-87CC-204E07CB759F}"/>
              </a:ext>
            </a:extLst>
          </p:cNvPr>
          <p:cNvSpPr/>
          <p:nvPr/>
        </p:nvSpPr>
        <p:spPr>
          <a:xfrm>
            <a:off x="1343472" y="1523927"/>
            <a:ext cx="9822393" cy="339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hr-HR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Zahvaljujemo na pažnji!</a:t>
            </a:r>
          </a:p>
          <a:p>
            <a:pPr lvl="0" defTabSz="457200"/>
            <a:endParaRPr lang="hr-H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2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https://www.razvojnaagencijazagreb.hr/</a:t>
            </a:r>
          </a:p>
          <a:p>
            <a:pPr lvl="0" algn="ctr" defTabSz="457200"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Prilaz Ivana Visina 1-3 / 10 000 Zagreb, Hrvatska</a:t>
            </a:r>
          </a:p>
          <a:p>
            <a:pPr lvl="0" algn="ctr" defTabSz="457200">
              <a:lnSpc>
                <a:spcPct val="1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+385 1 460 3482</a:t>
            </a:r>
          </a:p>
          <a:p>
            <a:pPr lvl="0" algn="ctr" defTabSz="457200">
              <a:lnSpc>
                <a:spcPct val="250000"/>
              </a:lnSpc>
            </a:pP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razvojna.agencija@zagreb.hr</a:t>
            </a:r>
            <a:r>
              <a:rPr lang="hr-H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67584"/>
            <a:ext cx="8246917" cy="677622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PLANA OPORAVKA I OTPORNOSTI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62507"/>
            <a:ext cx="10513168" cy="412673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/>
              <a:t>U okviru </a:t>
            </a:r>
            <a:r>
              <a:rPr lang="hr-HR" b="1" dirty="0"/>
              <a:t>„EU sljedeće generacije“ </a:t>
            </a:r>
            <a:r>
              <a:rPr lang="hr-HR" dirty="0"/>
              <a:t>uveden je </a:t>
            </a:r>
            <a:r>
              <a:rPr lang="hr-HR" b="1" dirty="0"/>
              <a:t>Mehanizam za oporavak i otpornost</a:t>
            </a:r>
            <a:r>
              <a:rPr lang="hr-HR" dirty="0"/>
              <a:t> (eng. RRF) - bespovratna sredstva i zajmovi u </a:t>
            </a:r>
            <a:r>
              <a:rPr lang="hr-HR" b="1" dirty="0"/>
              <a:t>ukupnom iznosu od 672 milijarde eura </a:t>
            </a:r>
            <a:r>
              <a:rPr lang="hr-HR" dirty="0"/>
              <a:t>za financiranje reformi i povezanih investicija</a:t>
            </a:r>
          </a:p>
          <a:p>
            <a:r>
              <a:rPr lang="hr-HR" dirty="0"/>
              <a:t>Ključni dokument za gospodarski oporavak Hrvatske – </a:t>
            </a:r>
            <a:r>
              <a:rPr lang="hr-HR" b="1" dirty="0"/>
              <a:t>Nacionalni plan oporavka i otpornosti (NPOO) </a:t>
            </a:r>
            <a:r>
              <a:rPr lang="hr-HR" dirty="0"/>
              <a:t>usvojen je na sjednici Vlade </a:t>
            </a:r>
            <a:r>
              <a:rPr lang="hr-HR" b="1" dirty="0"/>
              <a:t>29.04.2021.</a:t>
            </a:r>
          </a:p>
          <a:p>
            <a:r>
              <a:rPr lang="hr-HR" dirty="0"/>
              <a:t>Hrvatskoj su raspoloživa </a:t>
            </a:r>
            <a:r>
              <a:rPr lang="hr-HR" b="1" dirty="0"/>
              <a:t>bespovratna sredstva </a:t>
            </a:r>
            <a:r>
              <a:rPr lang="hr-HR" dirty="0"/>
              <a:t>u iznosu od </a:t>
            </a:r>
            <a:r>
              <a:rPr lang="hr-HR" b="1" dirty="0"/>
              <a:t>6,3 milijardi EUR </a:t>
            </a:r>
            <a:r>
              <a:rPr lang="hr-HR" dirty="0"/>
              <a:t>(12% BDP-a iz 2020.god.)</a:t>
            </a:r>
          </a:p>
          <a:p>
            <a:pPr marL="0" indent="0">
              <a:buNone/>
            </a:pPr>
            <a:endParaRPr lang="hr-HR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2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7670853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PREDUVJET ZA KORIŠTENJE SREDSTAVA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12673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/>
              <a:t>Preduvjet za korištenje sredstava iz RRF-a je izrada Nacionalnog plana oporavka i otpornosti 2021. - 2026. (NPOO) koji obuhvaća:</a:t>
            </a:r>
          </a:p>
          <a:p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Reforme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Investicije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koje se trebaju provesti</a:t>
            </a:r>
          </a:p>
          <a:p>
            <a:pPr marL="0" indent="0">
              <a:buNone/>
            </a:pPr>
            <a:r>
              <a:rPr lang="hr-HR" dirty="0"/>
              <a:t>do 31.kolovoza 2026. god.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AB04D-06A8-4953-B19A-95A5A584F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976" y="2708920"/>
            <a:ext cx="5217952" cy="29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6288185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PRIORITETI NPOO-a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71" y="1391385"/>
            <a:ext cx="10513168" cy="412673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15186-715F-44D9-9CE2-24D9327564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422" t="38165" r="30603" b="26942"/>
          <a:stretch/>
        </p:blipFill>
        <p:spPr>
          <a:xfrm>
            <a:off x="1127448" y="1844824"/>
            <a:ext cx="871296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2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6288185" cy="677622"/>
          </a:xfrm>
        </p:spPr>
        <p:txBody>
          <a:bodyPr>
            <a:normAutofit/>
          </a:bodyPr>
          <a:lstStyle/>
          <a:p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TEMELJ ZA IZRADU NPOO-a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F45556-6CFD-48B7-AF89-2BED2FAD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62507"/>
            <a:ext cx="10513168" cy="412673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/>
              <a:t>Temelj za izradu NPOO-a bili su dokumenti: </a:t>
            </a:r>
          </a:p>
          <a:p>
            <a:pPr lvl="0"/>
            <a:r>
              <a:rPr lang="hr-HR" dirty="0"/>
              <a:t>Program Vlade</a:t>
            </a:r>
          </a:p>
          <a:p>
            <a:pPr lvl="0"/>
            <a:r>
              <a:rPr lang="hr-HR" dirty="0"/>
              <a:t>Nacionalni program reformi </a:t>
            </a:r>
          </a:p>
          <a:p>
            <a:pPr lvl="0"/>
            <a:r>
              <a:rPr lang="hr-HR" dirty="0"/>
              <a:t>Specifične preporuke EK za Hrvatsku</a:t>
            </a:r>
          </a:p>
          <a:p>
            <a:pPr lvl="0"/>
            <a:r>
              <a:rPr lang="hr-HR" dirty="0"/>
              <a:t>Mjere za sudjelovanje u ERM II (kao preduvjet za ulazak u euro područje) </a:t>
            </a:r>
          </a:p>
          <a:p>
            <a:pPr lvl="0"/>
            <a:r>
              <a:rPr lang="hr-HR" dirty="0"/>
              <a:t>Nacionalna razvojna strategija 2030.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9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20941"/>
            <a:ext cx="8543925" cy="1028983"/>
          </a:xfrm>
        </p:spPr>
        <p:txBody>
          <a:bodyPr>
            <a:no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5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KOMPONENTE NPOO-a</a:t>
            </a:r>
            <a:endParaRPr lang="it-IT" sz="25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8213D696-D18C-4A5D-8757-3750654E7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3674"/>
              </p:ext>
            </p:extLst>
          </p:nvPr>
        </p:nvGraphicFramePr>
        <p:xfrm>
          <a:off x="2793007" y="1151330"/>
          <a:ext cx="6912768" cy="455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68644-D53E-4661-AC00-FF1401FE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1" y="319185"/>
            <a:ext cx="8318925" cy="677622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RASPODJELA ULAGANJA PO KOMPONENATAMA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CF903D-C4C9-4347-93DD-940317E5A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0063" t="73189" r="12487"/>
          <a:stretch/>
        </p:blipFill>
        <p:spPr>
          <a:xfrm>
            <a:off x="6091109" y="2394389"/>
            <a:ext cx="4116355" cy="1846662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48F8A0B1-0060-4029-ACF5-88B4CDEBE3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0246"/>
          <a:stretch/>
        </p:blipFill>
        <p:spPr>
          <a:xfrm>
            <a:off x="695400" y="1484784"/>
            <a:ext cx="5256584" cy="41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81942493-7565-4493-9587-98F94469D2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960292"/>
              </p:ext>
            </p:extLst>
          </p:nvPr>
        </p:nvGraphicFramePr>
        <p:xfrm>
          <a:off x="774133" y="1268760"/>
          <a:ext cx="1002293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046D6D9B-1BA4-45AF-8C86-F25A34DF11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4" y="6006542"/>
            <a:ext cx="1866900" cy="662305"/>
          </a:xfrm>
          <a:prstGeom prst="rect">
            <a:avLst/>
          </a:prstGeom>
        </p:spPr>
      </p:pic>
      <p:pic>
        <p:nvPicPr>
          <p:cNvPr id="5" name="Slika 1">
            <a:extLst>
              <a:ext uri="{FF2B5EF4-FFF2-40B4-BE49-F238E27FC236}">
                <a16:creationId xmlns:a16="http://schemas.microsoft.com/office/drawing/2014/main" id="{2DC474B0-C3D3-4E83-B838-1904E2836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7" y="6006542"/>
            <a:ext cx="1297305" cy="805815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AB17A2A7-981D-4222-AEF7-1CD616A365A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37" y="6006542"/>
            <a:ext cx="2183802" cy="6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</TotalTime>
  <Words>1024</Words>
  <Application>Microsoft Office PowerPoint</Application>
  <PresentationFormat>Široki zaslon</PresentationFormat>
  <Paragraphs>155</Paragraphs>
  <Slides>24</Slides>
  <Notes>24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1" baseType="lpstr">
      <vt:lpstr>Calibri Light</vt:lpstr>
      <vt:lpstr>Arial</vt:lpstr>
      <vt:lpstr>Calibri</vt:lpstr>
      <vt:lpstr>Courier New</vt:lpstr>
      <vt:lpstr>Wingdings</vt:lpstr>
      <vt:lpstr>Arial Black</vt:lpstr>
      <vt:lpstr>Tema sustava Office</vt:lpstr>
      <vt:lpstr>NACIONALNI PLAN OPORAVKA I OTPORNOSTI 2021.-2026. </vt:lpstr>
      <vt:lpstr>PowerPoint prezentacija</vt:lpstr>
      <vt:lpstr>STRUKTURA PLANA OPORAVKA I OTPORNOSTI</vt:lpstr>
      <vt:lpstr>PREDUVJET ZA KORIŠTENJE SREDSTAVA</vt:lpstr>
      <vt:lpstr>PRIORITETI NPOO-a</vt:lpstr>
      <vt:lpstr>TEMELJ ZA IZRADU NPOO-a</vt:lpstr>
      <vt:lpstr>KOMPONENTE NPOO-a</vt:lpstr>
      <vt:lpstr>RASPODJELA ULAGANJA PO KOMPONENATAMA</vt:lpstr>
      <vt:lpstr>PowerPoint prezentacija</vt:lpstr>
      <vt:lpstr> </vt:lpstr>
      <vt:lpstr> </vt:lpstr>
      <vt:lpstr> </vt:lpstr>
      <vt:lpstr> </vt:lpstr>
      <vt:lpstr>PowerPoint prezentacija</vt:lpstr>
      <vt:lpstr>KOMPONENTE I PODKOMPONENTE NPOO-a</vt:lpstr>
      <vt:lpstr>KOMPONENTE I PODKOMPONENTE NPOO-a</vt:lpstr>
      <vt:lpstr>KOMPONENTE I PODKOMPONENTE NPOO-a</vt:lpstr>
      <vt:lpstr>KOMPONENTE I PODKOMPONENTE NPOO-a</vt:lpstr>
      <vt:lpstr>RASPODJELA ULAGANJA PO KOMPONENTAMA </vt:lpstr>
      <vt:lpstr>SUSTAV UPRAVLJANJA NPOO-om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Višnja Vanjek</dc:creator>
  <cp:lastModifiedBy>Razvojna agencija Zagreb ZG RAZVOJ</cp:lastModifiedBy>
  <cp:revision>237</cp:revision>
  <cp:lastPrinted>2021-10-29T13:33:51Z</cp:lastPrinted>
  <dcterms:modified xsi:type="dcterms:W3CDTF">2021-11-23T14:14:12Z</dcterms:modified>
</cp:coreProperties>
</file>