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22"/>
  </p:notesMasterIdLst>
  <p:sldIdLst>
    <p:sldId id="256" r:id="rId4"/>
    <p:sldId id="258" r:id="rId5"/>
    <p:sldId id="299" r:id="rId6"/>
    <p:sldId id="298" r:id="rId7"/>
    <p:sldId id="297" r:id="rId8"/>
    <p:sldId id="296" r:id="rId9"/>
    <p:sldId id="261" r:id="rId10"/>
    <p:sldId id="283" r:id="rId11"/>
    <p:sldId id="284" r:id="rId12"/>
    <p:sldId id="293" r:id="rId13"/>
    <p:sldId id="286" r:id="rId14"/>
    <p:sldId id="310" r:id="rId15"/>
    <p:sldId id="285" r:id="rId16"/>
    <p:sldId id="287" r:id="rId17"/>
    <p:sldId id="289" r:id="rId18"/>
    <p:sldId id="290" r:id="rId19"/>
    <p:sldId id="294" r:id="rId20"/>
    <p:sldId id="309" r:id="rId21"/>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omislav Gojčeta" initials="TG" lastIdx="1" clrIdx="0">
    <p:extLst>
      <p:ext uri="{19B8F6BF-5375-455C-9EA6-DF929625EA0E}">
        <p15:presenceInfo xmlns:p15="http://schemas.microsoft.com/office/powerpoint/2012/main" userId="S::tgojceta@zagreb.hr::0649c89b-8158-4e91-9c3d-f74cd9d7c19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4" d="100"/>
          <a:sy n="114" d="100"/>
        </p:scale>
        <p:origin x="129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commentAuthors" Target="commentAuthor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A4B235-9331-4A1F-9310-4478D295F46E}" type="datetimeFigureOut">
              <a:rPr lang="hr-HR" smtClean="0"/>
              <a:t>12.7.2022.</a:t>
            </a:fld>
            <a:endParaRPr lang="hr-HR"/>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hr-H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r-H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62592B-2233-4C00-9855-F519DDA9ADCB}" type="slidenum">
              <a:rPr lang="hr-HR" smtClean="0"/>
              <a:t>‹#›</a:t>
            </a:fld>
            <a:endParaRPr lang="hr-HR"/>
          </a:p>
        </p:txBody>
      </p:sp>
    </p:spTree>
    <p:extLst>
      <p:ext uri="{BB962C8B-B14F-4D97-AF65-F5344CB8AC3E}">
        <p14:creationId xmlns:p14="http://schemas.microsoft.com/office/powerpoint/2010/main" val="34045582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r>
              <a:rPr lang="hr-HR" sz="1100" dirty="0"/>
              <a:t> </a:t>
            </a:r>
          </a:p>
          <a:p>
            <a:endParaRPr lang="hr-HR" dirty="0"/>
          </a:p>
        </p:txBody>
      </p:sp>
      <p:sp>
        <p:nvSpPr>
          <p:cNvPr id="4" name="Rezervirano mjesto broja slajd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B10345B-E8B3-4758-9633-163330AE4BCA}" type="slidenum">
              <a:rPr kumimoji="0" lang="hr-HR" sz="11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hr-HR" sz="11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78273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hr-HR"/>
              <a:t>Kliknite da biste uredili stil naslova matrice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r-HR"/>
              <a:t>Kliknite da biste uredili stil podnaslova matrice</a:t>
            </a:r>
            <a:endParaRPr lang="en-US" dirty="0"/>
          </a:p>
        </p:txBody>
      </p:sp>
      <p:sp>
        <p:nvSpPr>
          <p:cNvPr id="4" name="Date Placeholder 3"/>
          <p:cNvSpPr>
            <a:spLocks noGrp="1"/>
          </p:cNvSpPr>
          <p:nvPr>
            <p:ph type="dt" sz="half" idx="10"/>
          </p:nvPr>
        </p:nvSpPr>
        <p:spPr/>
        <p:txBody>
          <a:bodyPr/>
          <a:lstStyle/>
          <a:p>
            <a:fld id="{C0CD72D8-84A0-4613-9EA2-A0BB14827545}" type="datetimeFigureOut">
              <a:rPr lang="hr-HR" smtClean="0"/>
              <a:t>12.7.2022.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18136558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Vertical Text Placeholder 2"/>
          <p:cNvSpPr>
            <a:spLocks noGrp="1"/>
          </p:cNvSpPr>
          <p:nvPr>
            <p:ph type="body" orient="vert" idx="1"/>
          </p:nvPr>
        </p:nvSpPr>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C0CD72D8-84A0-4613-9EA2-A0BB14827545}" type="datetimeFigureOut">
              <a:rPr lang="hr-HR" smtClean="0"/>
              <a:t>12.7.2022.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3164342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hr-HR"/>
              <a:t>Kliknite da biste uredili stil naslova matrice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C0CD72D8-84A0-4613-9EA2-A0BB14827545}" type="datetimeFigureOut">
              <a:rPr lang="hr-HR" smtClean="0"/>
              <a:t>12.7.2022.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16564458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hr-HR"/>
              <a:t>Kliknite da biste uredili stil naslova matrice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r-HR"/>
              <a:t>Kliknite da biste uredili stil podnaslova matrice</a:t>
            </a:r>
            <a:endParaRPr lang="en-US" dirty="0"/>
          </a:p>
        </p:txBody>
      </p:sp>
      <p:sp>
        <p:nvSpPr>
          <p:cNvPr id="4" name="Date Placeholder 3"/>
          <p:cNvSpPr>
            <a:spLocks noGrp="1"/>
          </p:cNvSpPr>
          <p:nvPr>
            <p:ph type="dt" sz="half" idx="10"/>
          </p:nvPr>
        </p:nvSpPr>
        <p:spPr/>
        <p:txBody>
          <a:bodyPr/>
          <a:lstStyle/>
          <a:p>
            <a:fld id="{9D7BC037-8F9A-4792-90A1-E3EDD89F3835}" type="datetime1">
              <a:rPr lang="hr-HR" smtClean="0"/>
              <a:t>12.7.2022.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39702906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Content Placeholder 2"/>
          <p:cNvSpPr>
            <a:spLocks noGrp="1"/>
          </p:cNvSpPr>
          <p:nvPr>
            <p:ph idx="1"/>
          </p:nvPr>
        </p:nvSpPr>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6FCC0CAD-CE1A-4D4D-8576-66ED2C314022}" type="datetime1">
              <a:rPr lang="hr-HR" smtClean="0"/>
              <a:t>12.7.2022.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18826803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hr-HR"/>
              <a:t>Kliknite da biste uredili stil naslova matrice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E8ED26D5-5664-4399-8EF2-D98645691A66}" type="datetime1">
              <a:rPr lang="hr-HR" smtClean="0"/>
              <a:t>12.7.2022.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24925890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Date Placeholder 4"/>
          <p:cNvSpPr>
            <a:spLocks noGrp="1"/>
          </p:cNvSpPr>
          <p:nvPr>
            <p:ph type="dt" sz="half" idx="10"/>
          </p:nvPr>
        </p:nvSpPr>
        <p:spPr/>
        <p:txBody>
          <a:bodyPr/>
          <a:lstStyle/>
          <a:p>
            <a:fld id="{AC0B25BE-FBE6-4FDE-9C69-A1C9E74169B2}" type="datetime1">
              <a:rPr lang="hr-HR" smtClean="0"/>
              <a:t>12.7.2022.</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193233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hr-HR"/>
              <a:t>Kliknite da biste uredili stil naslova matrice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4" name="Content Placeholder 3"/>
          <p:cNvSpPr>
            <a:spLocks noGrp="1"/>
          </p:cNvSpPr>
          <p:nvPr>
            <p:ph sz="half" idx="2"/>
          </p:nvPr>
        </p:nvSpPr>
        <p:spPr>
          <a:xfrm>
            <a:off x="682329" y="2505075"/>
            <a:ext cx="4190702" cy="368458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6" name="Content Placeholder 5"/>
          <p:cNvSpPr>
            <a:spLocks noGrp="1"/>
          </p:cNvSpPr>
          <p:nvPr>
            <p:ph sz="quarter" idx="4"/>
          </p:nvPr>
        </p:nvSpPr>
        <p:spPr>
          <a:xfrm>
            <a:off x="5014913" y="2505075"/>
            <a:ext cx="4211340" cy="368458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7" name="Date Placeholder 6"/>
          <p:cNvSpPr>
            <a:spLocks noGrp="1"/>
          </p:cNvSpPr>
          <p:nvPr>
            <p:ph type="dt" sz="half" idx="10"/>
          </p:nvPr>
        </p:nvSpPr>
        <p:spPr/>
        <p:txBody>
          <a:bodyPr/>
          <a:lstStyle/>
          <a:p>
            <a:fld id="{227B8B2B-8DE7-44D2-B221-111734317FE0}" type="datetime1">
              <a:rPr lang="hr-HR" smtClean="0"/>
              <a:t>12.7.2022.</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17255662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Date Placeholder 2"/>
          <p:cNvSpPr>
            <a:spLocks noGrp="1"/>
          </p:cNvSpPr>
          <p:nvPr>
            <p:ph type="dt" sz="half" idx="10"/>
          </p:nvPr>
        </p:nvSpPr>
        <p:spPr/>
        <p:txBody>
          <a:bodyPr/>
          <a:lstStyle/>
          <a:p>
            <a:fld id="{36B58DB6-6973-4EB5-914B-D0D9E0309DE0}" type="datetime1">
              <a:rPr lang="hr-HR" smtClean="0"/>
              <a:t>12.7.2022.</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37699965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EE2E3D-AE48-4D20-A9F0-19F7CA07D06F}" type="datetime1">
              <a:rPr lang="hr-HR" smtClean="0"/>
              <a:t>12.7.2022.</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37344540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hr-HR"/>
              <a:t>Kliknite da biste uredili stil naslova matrice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Kliknite da biste uredili matrice</a:t>
            </a:r>
          </a:p>
        </p:txBody>
      </p:sp>
      <p:sp>
        <p:nvSpPr>
          <p:cNvPr id="5" name="Date Placeholder 4"/>
          <p:cNvSpPr>
            <a:spLocks noGrp="1"/>
          </p:cNvSpPr>
          <p:nvPr>
            <p:ph type="dt" sz="half" idx="10"/>
          </p:nvPr>
        </p:nvSpPr>
        <p:spPr/>
        <p:txBody>
          <a:bodyPr/>
          <a:lstStyle/>
          <a:p>
            <a:fld id="{0FD9B804-593C-4E98-81A0-A0A7D4B260FB}" type="datetime1">
              <a:rPr lang="hr-HR" smtClean="0"/>
              <a:t>12.7.2022.</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703842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Content Placeholder 2"/>
          <p:cNvSpPr>
            <a:spLocks noGrp="1"/>
          </p:cNvSpPr>
          <p:nvPr>
            <p:ph idx="1"/>
          </p:nvPr>
        </p:nvSpPr>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C0CD72D8-84A0-4613-9EA2-A0BB14827545}" type="datetimeFigureOut">
              <a:rPr lang="hr-HR" smtClean="0"/>
              <a:t>12.7.2022.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16817589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hr-HR"/>
              <a:t>Kliknite da biste uredili stil naslova matrice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r-HR"/>
              <a:t>Kliknite ikonu da biste dodali  sliku</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Kliknite da biste uredili matrice</a:t>
            </a:r>
          </a:p>
        </p:txBody>
      </p:sp>
      <p:sp>
        <p:nvSpPr>
          <p:cNvPr id="5" name="Date Placeholder 4"/>
          <p:cNvSpPr>
            <a:spLocks noGrp="1"/>
          </p:cNvSpPr>
          <p:nvPr>
            <p:ph type="dt" sz="half" idx="10"/>
          </p:nvPr>
        </p:nvSpPr>
        <p:spPr/>
        <p:txBody>
          <a:bodyPr/>
          <a:lstStyle/>
          <a:p>
            <a:fld id="{0067D8AF-78A9-4516-9D6E-2FCBF8907F40}" type="datetime1">
              <a:rPr lang="hr-HR" smtClean="0"/>
              <a:t>12.7.2022.</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24831298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Vertical Text Placeholder 2"/>
          <p:cNvSpPr>
            <a:spLocks noGrp="1"/>
          </p:cNvSpPr>
          <p:nvPr>
            <p:ph type="body" orient="vert" idx="1"/>
          </p:nvPr>
        </p:nvSpPr>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EAD67364-1D86-40C6-9CE7-3E9280FF9646}" type="datetime1">
              <a:rPr lang="hr-HR" smtClean="0"/>
              <a:t>12.7.2022.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32156108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hr-HR"/>
              <a:t>Kliknite da biste uredili stil naslova matrice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D5678DC4-0A51-4668-B928-10E2C0829927}" type="datetime1">
              <a:rPr lang="hr-HR" smtClean="0"/>
              <a:t>12.7.2022.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243822591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4875"/>
            </a:lvl1pPr>
          </a:lstStyle>
          <a:p>
            <a:r>
              <a:rPr lang="hr-HR"/>
              <a:t>Kliknite da biste uredili stil naslova matrice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lang="hr-HR"/>
              <a:t>Kliknite da biste uredili stil podnaslova matrice</a:t>
            </a:r>
            <a:endParaRPr lang="en-US" dirty="0"/>
          </a:p>
        </p:txBody>
      </p:sp>
      <p:sp>
        <p:nvSpPr>
          <p:cNvPr id="4" name="Date Placeholder 3"/>
          <p:cNvSpPr>
            <a:spLocks noGrp="1"/>
          </p:cNvSpPr>
          <p:nvPr>
            <p:ph type="dt" sz="half" idx="10"/>
          </p:nvPr>
        </p:nvSpPr>
        <p:spPr/>
        <p:txBody>
          <a:bodyPr/>
          <a:lstStyle/>
          <a:p>
            <a:fld id="{C0CD72D8-84A0-4613-9EA2-A0BB14827545}" type="datetimeFigureOut">
              <a:rPr lang="hr-HR" smtClean="0"/>
              <a:t>12.7.2022.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154829754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Content Placeholder 2"/>
          <p:cNvSpPr>
            <a:spLocks noGrp="1"/>
          </p:cNvSpPr>
          <p:nvPr>
            <p:ph idx="1"/>
          </p:nvPr>
        </p:nvSpPr>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C0CD72D8-84A0-4613-9EA2-A0BB14827545}" type="datetimeFigureOut">
              <a:rPr lang="hr-HR" smtClean="0"/>
              <a:t>12.7.2022.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147615296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Title 1"/>
          <p:cNvSpPr>
            <a:spLocks noGrp="1"/>
          </p:cNvSpPr>
          <p:nvPr>
            <p:ph type="title"/>
          </p:nvPr>
        </p:nvSpPr>
        <p:spPr>
          <a:xfrm>
            <a:off x="675880" y="1709742"/>
            <a:ext cx="8543925" cy="2852737"/>
          </a:xfrm>
        </p:spPr>
        <p:txBody>
          <a:bodyPr anchor="b"/>
          <a:lstStyle>
            <a:lvl1pPr>
              <a:defRPr sz="4875"/>
            </a:lvl1pPr>
          </a:lstStyle>
          <a:p>
            <a:r>
              <a:rPr lang="hr-HR"/>
              <a:t>Kliknite da biste uredili stil naslova matrice</a:t>
            </a:r>
            <a:endParaRPr lang="en-US" dirty="0"/>
          </a:p>
        </p:txBody>
      </p:sp>
      <p:sp>
        <p:nvSpPr>
          <p:cNvPr id="3" name="Text Placeholder 2"/>
          <p:cNvSpPr>
            <a:spLocks noGrp="1"/>
          </p:cNvSpPr>
          <p:nvPr>
            <p:ph type="body" idx="1"/>
          </p:nvPr>
        </p:nvSpPr>
        <p:spPr>
          <a:xfrm>
            <a:off x="675880" y="4589467"/>
            <a:ext cx="8543925" cy="1500187"/>
          </a:xfrm>
        </p:spPr>
        <p:txBody>
          <a:bodyPr/>
          <a:lstStyle>
            <a:lvl1pPr marL="0" indent="0">
              <a:buNone/>
              <a:defRPr sz="1950">
                <a:solidFill>
                  <a:schemeClr val="tx1"/>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C0CD72D8-84A0-4613-9EA2-A0BB14827545}" type="datetimeFigureOut">
              <a:rPr lang="hr-HR" smtClean="0"/>
              <a:t>12.7.2022.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80615632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Date Placeholder 4"/>
          <p:cNvSpPr>
            <a:spLocks noGrp="1"/>
          </p:cNvSpPr>
          <p:nvPr>
            <p:ph type="dt" sz="half" idx="10"/>
          </p:nvPr>
        </p:nvSpPr>
        <p:spPr/>
        <p:txBody>
          <a:bodyPr/>
          <a:lstStyle/>
          <a:p>
            <a:fld id="{C0CD72D8-84A0-4613-9EA2-A0BB14827545}" type="datetimeFigureOut">
              <a:rPr lang="hr-HR" smtClean="0"/>
              <a:t>12.7.2022.</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363522097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Title 1"/>
          <p:cNvSpPr>
            <a:spLocks noGrp="1"/>
          </p:cNvSpPr>
          <p:nvPr>
            <p:ph type="title"/>
          </p:nvPr>
        </p:nvSpPr>
        <p:spPr>
          <a:xfrm>
            <a:off x="682329" y="365129"/>
            <a:ext cx="8543925" cy="1325563"/>
          </a:xfrm>
        </p:spPr>
        <p:txBody>
          <a:bodyPr/>
          <a:lstStyle/>
          <a:p>
            <a:r>
              <a:rPr lang="hr-HR"/>
              <a:t>Kliknite da biste uredili stil naslova matrice</a:t>
            </a:r>
            <a:endParaRPr lang="en-US" dirty="0"/>
          </a:p>
        </p:txBody>
      </p:sp>
      <p:sp>
        <p:nvSpPr>
          <p:cNvPr id="3" name="Text Placeholder 2"/>
          <p:cNvSpPr>
            <a:spLocks noGrp="1"/>
          </p:cNvSpPr>
          <p:nvPr>
            <p:ph type="body" idx="1"/>
          </p:nvPr>
        </p:nvSpPr>
        <p:spPr>
          <a:xfrm>
            <a:off x="682330"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hr-HR"/>
              <a:t>Kliknite da biste uredili matrice</a:t>
            </a:r>
          </a:p>
        </p:txBody>
      </p:sp>
      <p:sp>
        <p:nvSpPr>
          <p:cNvPr id="4" name="Content Placeholder 3"/>
          <p:cNvSpPr>
            <a:spLocks noGrp="1"/>
          </p:cNvSpPr>
          <p:nvPr>
            <p:ph sz="half" idx="2"/>
          </p:nvPr>
        </p:nvSpPr>
        <p:spPr>
          <a:xfrm>
            <a:off x="682330" y="2505075"/>
            <a:ext cx="4190702" cy="368458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hr-HR"/>
              <a:t>Kliknite da biste uredili matrice</a:t>
            </a:r>
          </a:p>
        </p:txBody>
      </p:sp>
      <p:sp>
        <p:nvSpPr>
          <p:cNvPr id="6" name="Content Placeholder 5"/>
          <p:cNvSpPr>
            <a:spLocks noGrp="1"/>
          </p:cNvSpPr>
          <p:nvPr>
            <p:ph sz="quarter" idx="4"/>
          </p:nvPr>
        </p:nvSpPr>
        <p:spPr>
          <a:xfrm>
            <a:off x="5014913" y="2505075"/>
            <a:ext cx="4211340" cy="368458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7" name="Date Placeholder 6"/>
          <p:cNvSpPr>
            <a:spLocks noGrp="1"/>
          </p:cNvSpPr>
          <p:nvPr>
            <p:ph type="dt" sz="half" idx="10"/>
          </p:nvPr>
        </p:nvSpPr>
        <p:spPr/>
        <p:txBody>
          <a:bodyPr/>
          <a:lstStyle/>
          <a:p>
            <a:fld id="{C0CD72D8-84A0-4613-9EA2-A0BB14827545}" type="datetimeFigureOut">
              <a:rPr lang="hr-HR" smtClean="0"/>
              <a:t>12.7.2022.</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424455399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Date Placeholder 2"/>
          <p:cNvSpPr>
            <a:spLocks noGrp="1"/>
          </p:cNvSpPr>
          <p:nvPr>
            <p:ph type="dt" sz="half" idx="10"/>
          </p:nvPr>
        </p:nvSpPr>
        <p:spPr/>
        <p:txBody>
          <a:bodyPr/>
          <a:lstStyle/>
          <a:p>
            <a:fld id="{C0CD72D8-84A0-4613-9EA2-A0BB14827545}" type="datetimeFigureOut">
              <a:rPr lang="hr-HR" smtClean="0"/>
              <a:t>12.7.2022.</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29817177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CD72D8-84A0-4613-9EA2-A0BB14827545}" type="datetimeFigureOut">
              <a:rPr lang="hr-HR" smtClean="0"/>
              <a:t>12.7.2022.</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36263956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hr-HR"/>
              <a:t>Kliknite da biste uredili stil naslova matrice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C0CD72D8-84A0-4613-9EA2-A0BB14827545}" type="datetimeFigureOut">
              <a:rPr lang="hr-HR" smtClean="0"/>
              <a:t>12.7.2022.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212413681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Title 1"/>
          <p:cNvSpPr>
            <a:spLocks noGrp="1"/>
          </p:cNvSpPr>
          <p:nvPr>
            <p:ph type="title"/>
          </p:nvPr>
        </p:nvSpPr>
        <p:spPr>
          <a:xfrm>
            <a:off x="682329" y="457200"/>
            <a:ext cx="3194943" cy="1600200"/>
          </a:xfrm>
        </p:spPr>
        <p:txBody>
          <a:bodyPr anchor="b"/>
          <a:lstStyle>
            <a:lvl1pPr>
              <a:defRPr sz="2600"/>
            </a:lvl1pPr>
          </a:lstStyle>
          <a:p>
            <a:r>
              <a:rPr lang="hr-HR"/>
              <a:t>Kliknite da biste uredili stil naslova matrice</a:t>
            </a:r>
            <a:endParaRPr lang="en-US" dirty="0"/>
          </a:p>
        </p:txBody>
      </p:sp>
      <p:sp>
        <p:nvSpPr>
          <p:cNvPr id="3" name="Content Placeholder 2"/>
          <p:cNvSpPr>
            <a:spLocks noGrp="1"/>
          </p:cNvSpPr>
          <p:nvPr>
            <p:ph idx="1"/>
          </p:nvPr>
        </p:nvSpPr>
        <p:spPr>
          <a:xfrm>
            <a:off x="4211341" y="987429"/>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Text Placeholder 3"/>
          <p:cNvSpPr>
            <a:spLocks noGrp="1"/>
          </p:cNvSpPr>
          <p:nvPr>
            <p:ph type="body" sz="half" idx="2"/>
          </p:nvPr>
        </p:nvSpPr>
        <p:spPr>
          <a:xfrm>
            <a:off x="682329"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lang="hr-HR"/>
              <a:t>Kliknite da biste uredili matrice</a:t>
            </a:r>
          </a:p>
        </p:txBody>
      </p:sp>
      <p:sp>
        <p:nvSpPr>
          <p:cNvPr id="5" name="Date Placeholder 4"/>
          <p:cNvSpPr>
            <a:spLocks noGrp="1"/>
          </p:cNvSpPr>
          <p:nvPr>
            <p:ph type="dt" sz="half" idx="10"/>
          </p:nvPr>
        </p:nvSpPr>
        <p:spPr/>
        <p:txBody>
          <a:bodyPr/>
          <a:lstStyle/>
          <a:p>
            <a:fld id="{C0CD72D8-84A0-4613-9EA2-A0BB14827545}" type="datetimeFigureOut">
              <a:rPr lang="hr-HR" smtClean="0"/>
              <a:t>12.7.2022.</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65495342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Title 1"/>
          <p:cNvSpPr>
            <a:spLocks noGrp="1"/>
          </p:cNvSpPr>
          <p:nvPr>
            <p:ph type="title"/>
          </p:nvPr>
        </p:nvSpPr>
        <p:spPr>
          <a:xfrm>
            <a:off x="682329" y="457200"/>
            <a:ext cx="3194943" cy="1600200"/>
          </a:xfrm>
        </p:spPr>
        <p:txBody>
          <a:bodyPr anchor="b"/>
          <a:lstStyle>
            <a:lvl1pPr>
              <a:defRPr sz="2600"/>
            </a:lvl1pPr>
          </a:lstStyle>
          <a:p>
            <a:r>
              <a:rPr lang="hr-HR"/>
              <a:t>Kliknite da biste uredili stil naslova matrice</a:t>
            </a:r>
            <a:endParaRPr lang="en-US" dirty="0"/>
          </a:p>
        </p:txBody>
      </p:sp>
      <p:sp>
        <p:nvSpPr>
          <p:cNvPr id="3" name="Picture Placeholder 2"/>
          <p:cNvSpPr>
            <a:spLocks noGrp="1" noChangeAspect="1"/>
          </p:cNvSpPr>
          <p:nvPr>
            <p:ph type="pic" idx="1"/>
          </p:nvPr>
        </p:nvSpPr>
        <p:spPr>
          <a:xfrm>
            <a:off x="4211341" y="987429"/>
            <a:ext cx="5014913" cy="4873625"/>
          </a:xfrm>
        </p:spPr>
        <p:txBody>
          <a:bodyPr anchor="t"/>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r>
              <a:rPr lang="hr-HR"/>
              <a:t>Kliknite ikonu da biste dodali  sliku</a:t>
            </a:r>
            <a:endParaRPr lang="en-US" dirty="0"/>
          </a:p>
        </p:txBody>
      </p:sp>
      <p:sp>
        <p:nvSpPr>
          <p:cNvPr id="4" name="Text Placeholder 3"/>
          <p:cNvSpPr>
            <a:spLocks noGrp="1"/>
          </p:cNvSpPr>
          <p:nvPr>
            <p:ph type="body" sz="half" idx="2"/>
          </p:nvPr>
        </p:nvSpPr>
        <p:spPr>
          <a:xfrm>
            <a:off x="682329"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lang="hr-HR"/>
              <a:t>Kliknite da biste uredili matrice</a:t>
            </a:r>
          </a:p>
        </p:txBody>
      </p:sp>
      <p:sp>
        <p:nvSpPr>
          <p:cNvPr id="5" name="Date Placeholder 4"/>
          <p:cNvSpPr>
            <a:spLocks noGrp="1"/>
          </p:cNvSpPr>
          <p:nvPr>
            <p:ph type="dt" sz="half" idx="10"/>
          </p:nvPr>
        </p:nvSpPr>
        <p:spPr/>
        <p:txBody>
          <a:bodyPr/>
          <a:lstStyle/>
          <a:p>
            <a:fld id="{C0CD72D8-84A0-4613-9EA2-A0BB14827545}" type="datetimeFigureOut">
              <a:rPr lang="hr-HR" smtClean="0"/>
              <a:t>12.7.2022.</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400536313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Vertical Text Placeholder 2"/>
          <p:cNvSpPr>
            <a:spLocks noGrp="1"/>
          </p:cNvSpPr>
          <p:nvPr>
            <p:ph type="body" orient="vert" idx="1"/>
          </p:nvPr>
        </p:nvSpPr>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C0CD72D8-84A0-4613-9EA2-A0BB14827545}" type="datetimeFigureOut">
              <a:rPr lang="hr-HR" smtClean="0"/>
              <a:t>12.7.2022.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81236728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hr-HR"/>
              <a:t>Kliknite da biste uredili stil naslova matrice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C0CD72D8-84A0-4613-9EA2-A0BB14827545}" type="datetimeFigureOut">
              <a:rPr lang="hr-HR" smtClean="0"/>
              <a:t>12.7.2022.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4237718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Date Placeholder 4"/>
          <p:cNvSpPr>
            <a:spLocks noGrp="1"/>
          </p:cNvSpPr>
          <p:nvPr>
            <p:ph type="dt" sz="half" idx="10"/>
          </p:nvPr>
        </p:nvSpPr>
        <p:spPr/>
        <p:txBody>
          <a:bodyPr/>
          <a:lstStyle/>
          <a:p>
            <a:fld id="{C0CD72D8-84A0-4613-9EA2-A0BB14827545}" type="datetimeFigureOut">
              <a:rPr lang="hr-HR" smtClean="0"/>
              <a:t>12.7.2022.</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2704394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hr-HR"/>
              <a:t>Kliknite da biste uredili stil naslova matrice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4" name="Content Placeholder 3"/>
          <p:cNvSpPr>
            <a:spLocks noGrp="1"/>
          </p:cNvSpPr>
          <p:nvPr>
            <p:ph sz="half" idx="2"/>
          </p:nvPr>
        </p:nvSpPr>
        <p:spPr>
          <a:xfrm>
            <a:off x="682329" y="2505075"/>
            <a:ext cx="4190702" cy="368458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6" name="Content Placeholder 5"/>
          <p:cNvSpPr>
            <a:spLocks noGrp="1"/>
          </p:cNvSpPr>
          <p:nvPr>
            <p:ph sz="quarter" idx="4"/>
          </p:nvPr>
        </p:nvSpPr>
        <p:spPr>
          <a:xfrm>
            <a:off x="5014913" y="2505075"/>
            <a:ext cx="4211340" cy="368458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7" name="Date Placeholder 6"/>
          <p:cNvSpPr>
            <a:spLocks noGrp="1"/>
          </p:cNvSpPr>
          <p:nvPr>
            <p:ph type="dt" sz="half" idx="10"/>
          </p:nvPr>
        </p:nvSpPr>
        <p:spPr/>
        <p:txBody>
          <a:bodyPr/>
          <a:lstStyle/>
          <a:p>
            <a:fld id="{C0CD72D8-84A0-4613-9EA2-A0BB14827545}" type="datetimeFigureOut">
              <a:rPr lang="hr-HR" smtClean="0"/>
              <a:t>12.7.2022.</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3328396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Date Placeholder 2"/>
          <p:cNvSpPr>
            <a:spLocks noGrp="1"/>
          </p:cNvSpPr>
          <p:nvPr>
            <p:ph type="dt" sz="half" idx="10"/>
          </p:nvPr>
        </p:nvSpPr>
        <p:spPr/>
        <p:txBody>
          <a:bodyPr/>
          <a:lstStyle/>
          <a:p>
            <a:fld id="{C0CD72D8-84A0-4613-9EA2-A0BB14827545}" type="datetimeFigureOut">
              <a:rPr lang="hr-HR" smtClean="0"/>
              <a:t>12.7.2022.</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137313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CD72D8-84A0-4613-9EA2-A0BB14827545}" type="datetimeFigureOut">
              <a:rPr lang="hr-HR" smtClean="0"/>
              <a:t>12.7.2022.</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3107787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hr-HR"/>
              <a:t>Kliknite da biste uredili stil naslova matrice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Kliknite da biste uredili matrice</a:t>
            </a:r>
          </a:p>
        </p:txBody>
      </p:sp>
      <p:sp>
        <p:nvSpPr>
          <p:cNvPr id="5" name="Date Placeholder 4"/>
          <p:cNvSpPr>
            <a:spLocks noGrp="1"/>
          </p:cNvSpPr>
          <p:nvPr>
            <p:ph type="dt" sz="half" idx="10"/>
          </p:nvPr>
        </p:nvSpPr>
        <p:spPr/>
        <p:txBody>
          <a:bodyPr/>
          <a:lstStyle/>
          <a:p>
            <a:fld id="{C0CD72D8-84A0-4613-9EA2-A0BB14827545}" type="datetimeFigureOut">
              <a:rPr lang="hr-HR" smtClean="0"/>
              <a:t>12.7.2022.</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1990156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hr-HR"/>
              <a:t>Kliknite da biste uredili stil naslova matrice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r-HR"/>
              <a:t>Kliknite ikonu da biste dodali  sliku</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Kliknite da biste uredili matrice</a:t>
            </a:r>
          </a:p>
        </p:txBody>
      </p:sp>
      <p:sp>
        <p:nvSpPr>
          <p:cNvPr id="5" name="Date Placeholder 4"/>
          <p:cNvSpPr>
            <a:spLocks noGrp="1"/>
          </p:cNvSpPr>
          <p:nvPr>
            <p:ph type="dt" sz="half" idx="10"/>
          </p:nvPr>
        </p:nvSpPr>
        <p:spPr/>
        <p:txBody>
          <a:bodyPr/>
          <a:lstStyle/>
          <a:p>
            <a:fld id="{C0CD72D8-84A0-4613-9EA2-A0BB14827545}" type="datetimeFigureOut">
              <a:rPr lang="hr-HR" smtClean="0"/>
              <a:t>12.7.2022.</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6E3A4036-A308-4A75-8A54-5638A79A768B}" type="slidenum">
              <a:rPr lang="hr-HR" smtClean="0"/>
              <a:t>‹#›</a:t>
            </a:fld>
            <a:endParaRPr lang="hr-HR"/>
          </a:p>
        </p:txBody>
      </p:sp>
    </p:spTree>
    <p:extLst>
      <p:ext uri="{BB962C8B-B14F-4D97-AF65-F5344CB8AC3E}">
        <p14:creationId xmlns:p14="http://schemas.microsoft.com/office/powerpoint/2010/main" val="2539915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hr-HR"/>
              <a:t>Kliknite da biste uredili stil naslova matrice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CD72D8-84A0-4613-9EA2-A0BB14827545}" type="datetimeFigureOut">
              <a:rPr lang="hr-HR" smtClean="0"/>
              <a:t>12.7.2022.</a:t>
            </a:fld>
            <a:endParaRPr lang="hr-HR"/>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3A4036-A308-4A75-8A54-5638A79A768B}" type="slidenum">
              <a:rPr lang="hr-HR" smtClean="0"/>
              <a:t>‹#›</a:t>
            </a:fld>
            <a:endParaRPr lang="hr-HR"/>
          </a:p>
        </p:txBody>
      </p:sp>
    </p:spTree>
    <p:extLst>
      <p:ext uri="{BB962C8B-B14F-4D97-AF65-F5344CB8AC3E}">
        <p14:creationId xmlns:p14="http://schemas.microsoft.com/office/powerpoint/2010/main" val="10155943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hr-HR"/>
              <a:t>Kliknite da biste uredili stil naslova matrice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651B4F-C6AD-4CD1-A6FA-63110D6BBFEB}" type="datetime1">
              <a:rPr lang="hr-HR" smtClean="0"/>
              <a:t>12.7.2022.</a:t>
            </a:fld>
            <a:endParaRPr lang="hr-HR"/>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3A4036-A308-4A75-8A54-5638A79A768B}" type="slidenum">
              <a:rPr lang="hr-HR" smtClean="0"/>
              <a:t>‹#›</a:t>
            </a:fld>
            <a:endParaRPr lang="hr-HR"/>
          </a:p>
        </p:txBody>
      </p:sp>
    </p:spTree>
    <p:extLst>
      <p:ext uri="{BB962C8B-B14F-4D97-AF65-F5344CB8AC3E}">
        <p14:creationId xmlns:p14="http://schemas.microsoft.com/office/powerpoint/2010/main" val="261174695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9"/>
            <a:ext cx="8543925" cy="1325563"/>
          </a:xfrm>
          <a:prstGeom prst="rect">
            <a:avLst/>
          </a:prstGeom>
        </p:spPr>
        <p:txBody>
          <a:bodyPr vert="horz" lIns="91440" tIns="45720" rIns="91440" bIns="45720" rtlCol="0" anchor="ctr">
            <a:normAutofit/>
          </a:bodyPr>
          <a:lstStyle/>
          <a:p>
            <a:r>
              <a:rPr lang="hr-HR"/>
              <a:t>Kliknite da biste uredili stil naslova matrice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2"/>
          </p:nvPr>
        </p:nvSpPr>
        <p:spPr>
          <a:xfrm>
            <a:off x="681038" y="6356354"/>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C0CD72D8-84A0-4613-9EA2-A0BB14827545}" type="datetimeFigureOut">
              <a:rPr lang="hr-HR" smtClean="0"/>
              <a:t>12.7.2022.</a:t>
            </a:fld>
            <a:endParaRPr lang="hr-HR"/>
          </a:p>
        </p:txBody>
      </p:sp>
      <p:sp>
        <p:nvSpPr>
          <p:cNvPr id="5" name="Footer Placeholder 4"/>
          <p:cNvSpPr>
            <a:spLocks noGrp="1"/>
          </p:cNvSpPr>
          <p:nvPr>
            <p:ph type="ftr" sz="quarter" idx="3"/>
          </p:nvPr>
        </p:nvSpPr>
        <p:spPr>
          <a:xfrm>
            <a:off x="3281363" y="6356354"/>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lang="hr-HR"/>
          </a:p>
        </p:txBody>
      </p:sp>
      <p:sp>
        <p:nvSpPr>
          <p:cNvPr id="6" name="Slide Number Placeholder 5"/>
          <p:cNvSpPr>
            <a:spLocks noGrp="1"/>
          </p:cNvSpPr>
          <p:nvPr>
            <p:ph type="sldNum" sz="quarter" idx="4"/>
          </p:nvPr>
        </p:nvSpPr>
        <p:spPr>
          <a:xfrm>
            <a:off x="6996113" y="6356354"/>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6E3A4036-A308-4A75-8A54-5638A79A768B}" type="slidenum">
              <a:rPr lang="hr-HR" smtClean="0"/>
              <a:t>‹#›</a:t>
            </a:fld>
            <a:endParaRPr lang="hr-HR"/>
          </a:p>
        </p:txBody>
      </p:sp>
    </p:spTree>
    <p:extLst>
      <p:ext uri="{BB962C8B-B14F-4D97-AF65-F5344CB8AC3E}">
        <p14:creationId xmlns:p14="http://schemas.microsoft.com/office/powerpoint/2010/main" val="157807297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42950" rtl="0" eaLnBrk="1" latinLnBrk="0" hangingPunct="1">
        <a:lnSpc>
          <a:spcPct val="90000"/>
        </a:lnSpc>
        <a:spcBef>
          <a:spcPct val="0"/>
        </a:spcBef>
        <a:buNone/>
        <a:defRPr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9pPr>
    </p:bodyStyle>
    <p:otherStyle>
      <a:defPPr>
        <a:defRPr lang="en-US"/>
      </a:defPPr>
      <a:lvl1pPr marL="0" algn="l" defTabSz="742950" rtl="0" eaLnBrk="1" latinLnBrk="0" hangingPunct="1">
        <a:defRPr sz="1463" kern="1200">
          <a:solidFill>
            <a:schemeClr val="tx1"/>
          </a:solidFill>
          <a:latin typeface="+mn-lt"/>
          <a:ea typeface="+mn-ea"/>
          <a:cs typeface="+mn-cs"/>
        </a:defRPr>
      </a:lvl1pPr>
      <a:lvl2pPr marL="371475" algn="l" defTabSz="742950" rtl="0" eaLnBrk="1" latinLnBrk="0" hangingPunct="1">
        <a:defRPr sz="1463" kern="1200">
          <a:solidFill>
            <a:schemeClr val="tx1"/>
          </a:solidFill>
          <a:latin typeface="+mn-lt"/>
          <a:ea typeface="+mn-ea"/>
          <a:cs typeface="+mn-cs"/>
        </a:defRPr>
      </a:lvl2pPr>
      <a:lvl3pPr marL="742950" algn="l" defTabSz="742950" rtl="0" eaLnBrk="1" latinLnBrk="0" hangingPunct="1">
        <a:defRPr sz="1463" kern="1200">
          <a:solidFill>
            <a:schemeClr val="tx1"/>
          </a:solidFill>
          <a:latin typeface="+mn-lt"/>
          <a:ea typeface="+mn-ea"/>
          <a:cs typeface="+mn-cs"/>
        </a:defRPr>
      </a:lvl3pPr>
      <a:lvl4pPr marL="1114425" algn="l" defTabSz="742950" rtl="0" eaLnBrk="1" latinLnBrk="0" hangingPunct="1">
        <a:defRPr sz="1463" kern="1200">
          <a:solidFill>
            <a:schemeClr val="tx1"/>
          </a:solidFill>
          <a:latin typeface="+mn-lt"/>
          <a:ea typeface="+mn-ea"/>
          <a:cs typeface="+mn-cs"/>
        </a:defRPr>
      </a:lvl4pPr>
      <a:lvl5pPr marL="1485900" algn="l" defTabSz="742950" rtl="0" eaLnBrk="1" latinLnBrk="0" hangingPunct="1">
        <a:defRPr sz="1463" kern="1200">
          <a:solidFill>
            <a:schemeClr val="tx1"/>
          </a:solidFill>
          <a:latin typeface="+mn-lt"/>
          <a:ea typeface="+mn-ea"/>
          <a:cs typeface="+mn-cs"/>
        </a:defRPr>
      </a:lvl5pPr>
      <a:lvl6pPr marL="1857375" algn="l" defTabSz="742950" rtl="0" eaLnBrk="1" latinLnBrk="0" hangingPunct="1">
        <a:defRPr sz="1463" kern="1200">
          <a:solidFill>
            <a:schemeClr val="tx1"/>
          </a:solidFill>
          <a:latin typeface="+mn-lt"/>
          <a:ea typeface="+mn-ea"/>
          <a:cs typeface="+mn-cs"/>
        </a:defRPr>
      </a:lvl6pPr>
      <a:lvl7pPr marL="2228850" algn="l" defTabSz="742950" rtl="0" eaLnBrk="1" latinLnBrk="0" hangingPunct="1">
        <a:defRPr sz="1463" kern="1200">
          <a:solidFill>
            <a:schemeClr val="tx1"/>
          </a:solidFill>
          <a:latin typeface="+mn-lt"/>
          <a:ea typeface="+mn-ea"/>
          <a:cs typeface="+mn-cs"/>
        </a:defRPr>
      </a:lvl7pPr>
      <a:lvl8pPr marL="2600325" algn="l" defTabSz="742950" rtl="0" eaLnBrk="1" latinLnBrk="0" hangingPunct="1">
        <a:defRPr sz="1463" kern="1200">
          <a:solidFill>
            <a:schemeClr val="tx1"/>
          </a:solidFill>
          <a:latin typeface="+mn-lt"/>
          <a:ea typeface="+mn-ea"/>
          <a:cs typeface="+mn-cs"/>
        </a:defRPr>
      </a:lvl8pPr>
      <a:lvl9pPr marL="2971800" algn="l" defTabSz="742950" rtl="0" eaLnBrk="1" latinLnBrk="0" hangingPunct="1">
        <a:defRPr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hyperlink" Target="mailto:razvojna.agencija@zagreb.hr" TargetMode="External"/><Relationship Id="rId2" Type="http://schemas.openxmlformats.org/officeDocument/2006/relationships/notesSlide" Target="../notesSlides/notesSlide1.xml"/><Relationship Id="rId1" Type="http://schemas.openxmlformats.org/officeDocument/2006/relationships/slideLayout" Target="../slideLayouts/slideLayout24.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30B79D9-824B-4CC9-97C2-F188D3CADFAD}"/>
              </a:ext>
            </a:extLst>
          </p:cNvPr>
          <p:cNvSpPr>
            <a:spLocks noGrp="1"/>
          </p:cNvSpPr>
          <p:nvPr>
            <p:ph type="ctrTitle"/>
          </p:nvPr>
        </p:nvSpPr>
        <p:spPr>
          <a:xfrm>
            <a:off x="4075548" y="3965190"/>
            <a:ext cx="5830452" cy="2892810"/>
          </a:xfrm>
        </p:spPr>
        <p:txBody>
          <a:bodyPr>
            <a:noAutofit/>
          </a:bodyPr>
          <a:lstStyle/>
          <a:p>
            <a:r>
              <a:rPr lang="hr-HR" sz="3200" i="1" dirty="0">
                <a:solidFill>
                  <a:srgbClr val="0070C0"/>
                </a:solidFill>
                <a:latin typeface="Arial Black" panose="020B0A04020102020204" pitchFamily="34" charset="0"/>
              </a:rPr>
              <a:t>Mogućnosti financiranja privremenog smještaja funkcionalno ovisnih starijih osoba i Sigurne kuće za zlostavljane žene</a:t>
            </a:r>
          </a:p>
        </p:txBody>
      </p:sp>
      <p:pic>
        <p:nvPicPr>
          <p:cNvPr id="3" name="Slika 2">
            <a:extLst>
              <a:ext uri="{FF2B5EF4-FFF2-40B4-BE49-F238E27FC236}">
                <a16:creationId xmlns:a16="http://schemas.microsoft.com/office/drawing/2014/main" id="{E70193D0-E9D0-4F74-A5F5-865B2600B063}"/>
              </a:ext>
            </a:extLst>
          </p:cNvPr>
          <p:cNvPicPr>
            <a:picLocks noChangeAspect="1"/>
          </p:cNvPicPr>
          <p:nvPr/>
        </p:nvPicPr>
        <p:blipFill>
          <a:blip r:embed="rId3"/>
          <a:stretch>
            <a:fillRect/>
          </a:stretch>
        </p:blipFill>
        <p:spPr>
          <a:xfrm>
            <a:off x="0" y="4192533"/>
            <a:ext cx="4000717" cy="1395468"/>
          </a:xfrm>
          <a:prstGeom prst="rect">
            <a:avLst/>
          </a:prstGeom>
        </p:spPr>
      </p:pic>
    </p:spTree>
    <p:extLst>
      <p:ext uri="{BB962C8B-B14F-4D97-AF65-F5344CB8AC3E}">
        <p14:creationId xmlns:p14="http://schemas.microsoft.com/office/powerpoint/2010/main" val="40532616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4" name="AutoShape 2" descr="Europska unija – Zajedno do fondova EU - Poslovna inteligencija">
            <a:extLst>
              <a:ext uri="{FF2B5EF4-FFF2-40B4-BE49-F238E27FC236}">
                <a16:creationId xmlns:a16="http://schemas.microsoft.com/office/drawing/2014/main" id="{E155350A-83A8-40E8-AC3E-485B42DD9439}"/>
              </a:ext>
            </a:extLst>
          </p:cNvPr>
          <p:cNvSpPr>
            <a:spLocks noChangeAspect="1" noChangeArrowheads="1"/>
          </p:cNvSpPr>
          <p:nvPr/>
        </p:nvSpPr>
        <p:spPr bwMode="auto">
          <a:xfrm>
            <a:off x="4800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7E958084-837B-4F0A-BA6C-6181DE4F92FE}"/>
              </a:ext>
            </a:extLst>
          </p:cNvPr>
          <p:cNvPicPr>
            <a:picLocks noChangeAspect="1"/>
          </p:cNvPicPr>
          <p:nvPr/>
        </p:nvPicPr>
        <p:blipFill>
          <a:blip r:embed="rId3"/>
          <a:stretch>
            <a:fillRect/>
          </a:stretch>
        </p:blipFill>
        <p:spPr>
          <a:xfrm>
            <a:off x="7074672" y="253997"/>
            <a:ext cx="2572667" cy="710737"/>
          </a:xfrm>
          <a:prstGeom prst="rect">
            <a:avLst/>
          </a:prstGeom>
        </p:spPr>
      </p:pic>
      <p:pic>
        <p:nvPicPr>
          <p:cNvPr id="17" name="Slika 3">
            <a:extLst>
              <a:ext uri="{FF2B5EF4-FFF2-40B4-BE49-F238E27FC236}">
                <a16:creationId xmlns:a16="http://schemas.microsoft.com/office/drawing/2014/main" id="{FF9C29F9-D1CA-4105-8E39-AC85A005698D}"/>
              </a:ext>
            </a:extLst>
          </p:cNvPr>
          <p:cNvPicPr/>
          <p:nvPr/>
        </p:nvPicPr>
        <p:blipFill>
          <a:blip r:embed="rId4">
            <a:extLst>
              <a:ext uri="{28A0092B-C50C-407E-A947-70E740481C1C}">
                <a14:useLocalDpi xmlns:a14="http://schemas.microsoft.com/office/drawing/2010/main" val="0"/>
              </a:ext>
            </a:extLst>
          </a:blip>
          <a:stretch>
            <a:fillRect/>
          </a:stretch>
        </p:blipFill>
        <p:spPr>
          <a:xfrm>
            <a:off x="575564" y="6006541"/>
            <a:ext cx="1866900" cy="662305"/>
          </a:xfrm>
          <a:prstGeom prst="rect">
            <a:avLst/>
          </a:prstGeom>
        </p:spPr>
      </p:pic>
      <p:pic>
        <p:nvPicPr>
          <p:cNvPr id="18" name="Slika 1">
            <a:extLst>
              <a:ext uri="{FF2B5EF4-FFF2-40B4-BE49-F238E27FC236}">
                <a16:creationId xmlns:a16="http://schemas.microsoft.com/office/drawing/2014/main" id="{40728568-E82E-4369-ACF8-D8C1A3396A39}"/>
              </a:ext>
            </a:extLst>
          </p:cNvPr>
          <p:cNvPicPr/>
          <p:nvPr/>
        </p:nvPicPr>
        <p:blipFill>
          <a:blip r:embed="rId5">
            <a:extLst>
              <a:ext uri="{28A0092B-C50C-407E-A947-70E740481C1C}">
                <a14:useLocalDpi xmlns:a14="http://schemas.microsoft.com/office/drawing/2010/main" val="0"/>
              </a:ext>
            </a:extLst>
          </a:blip>
          <a:stretch>
            <a:fillRect/>
          </a:stretch>
        </p:blipFill>
        <p:spPr>
          <a:xfrm>
            <a:off x="4215446" y="6006541"/>
            <a:ext cx="1297305" cy="805815"/>
          </a:xfrm>
          <a:prstGeom prst="rect">
            <a:avLst/>
          </a:prstGeom>
        </p:spPr>
      </p:pic>
      <p:pic>
        <p:nvPicPr>
          <p:cNvPr id="19" name="Slika 2">
            <a:extLst>
              <a:ext uri="{FF2B5EF4-FFF2-40B4-BE49-F238E27FC236}">
                <a16:creationId xmlns:a16="http://schemas.microsoft.com/office/drawing/2014/main" id="{8A6D6C5F-D4F1-4246-8B18-698EB1151B43}"/>
              </a:ext>
            </a:extLst>
          </p:cNvPr>
          <p:cNvPicPr>
            <a:picLocks noGrp="1"/>
          </p:cNvPicPr>
          <p:nvPr>
            <p:ph idx="1"/>
          </p:nvPr>
        </p:nvPicPr>
        <p:blipFill>
          <a:blip r:embed="rId6">
            <a:extLst>
              <a:ext uri="{28A0092B-C50C-407E-A947-70E740481C1C}">
                <a14:useLocalDpi xmlns:a14="http://schemas.microsoft.com/office/drawing/2010/main" val="0"/>
              </a:ext>
            </a:extLst>
          </a:blip>
          <a:stretch>
            <a:fillRect/>
          </a:stretch>
        </p:blipFill>
        <p:spPr>
          <a:xfrm>
            <a:off x="7463537" y="6006541"/>
            <a:ext cx="2183802" cy="630517"/>
          </a:xfrm>
          <a:prstGeom prst="rect">
            <a:avLst/>
          </a:prstGeom>
        </p:spPr>
      </p:pic>
      <p:sp>
        <p:nvSpPr>
          <p:cNvPr id="2" name="TextBox 1">
            <a:extLst>
              <a:ext uri="{FF2B5EF4-FFF2-40B4-BE49-F238E27FC236}">
                <a16:creationId xmlns:a16="http://schemas.microsoft.com/office/drawing/2014/main" id="{825A042C-9B2D-4A0B-8271-F11A31DB9CC9}"/>
              </a:ext>
            </a:extLst>
          </p:cNvPr>
          <p:cNvSpPr txBox="1"/>
          <p:nvPr/>
        </p:nvSpPr>
        <p:spPr>
          <a:xfrm>
            <a:off x="581287" y="609365"/>
            <a:ext cx="8743426" cy="3231654"/>
          </a:xfrm>
          <a:prstGeom prst="rect">
            <a:avLst/>
          </a:prstGeom>
          <a:noFill/>
        </p:spPr>
        <p:txBody>
          <a:bodyPr wrap="square" rtlCol="0">
            <a:spAutoFit/>
          </a:bodyPr>
          <a:lstStyle/>
          <a:p>
            <a:r>
              <a:rPr lang="hr-HR" sz="2400" b="1" dirty="0">
                <a:latin typeface="Calibri" panose="020F0502020204030204" pitchFamily="34" charset="0"/>
                <a:cs typeface="Calibri" panose="020F0502020204030204" pitchFamily="34" charset="0"/>
              </a:rPr>
              <a:t>1.3. PROGRAM UČINKOVITI LJUDSKI POTENCIJALI 2021.-2027.</a:t>
            </a:r>
          </a:p>
          <a:p>
            <a:endParaRPr lang="hr-HR" dirty="0">
              <a:solidFill>
                <a:srgbClr val="0070C0"/>
              </a:solidFill>
              <a:latin typeface="Arial Black" panose="020B0A04020102020204" pitchFamily="34" charset="0"/>
            </a:endParaRPr>
          </a:p>
          <a:p>
            <a:r>
              <a:rPr lang="hr-HR" b="1" u="sng" dirty="0"/>
              <a:t>SC k) Poboljšanje jednakog i pravodobnog pristupa kvalitetnim, održivim i cjenovno pristupačnim uslugama, među ostalim uslugama kojima se promiče pristup stanovanju i skrbi usmjerenoj na osobu, među ostalim zdravstvenoj skrbi; modernizacija sustava socijalne zaštite, uključujući promicanje pristupa socijalnoj zaštiti, s posebnim naglaskom na djecu i skupine u nepovoljnom položaju; poboljšanje dostupnosti, uključujući za osobe s invaliditetom, djelotvornosti i otpornosti sustavâ zdravstvene skrbi i usluga dugotrajne skrbi</a:t>
            </a:r>
          </a:p>
          <a:p>
            <a:endParaRPr lang="hr-HR" dirty="0">
              <a:solidFill>
                <a:srgbClr val="0070C0"/>
              </a:solidFill>
              <a:latin typeface="Arial Black" panose="020B0A04020102020204" pitchFamily="34" charset="0"/>
            </a:endParaRPr>
          </a:p>
          <a:p>
            <a:endParaRPr lang="hr-HR" b="1" dirty="0">
              <a:solidFill>
                <a:srgbClr val="0070C0"/>
              </a:solidFill>
            </a:endParaRPr>
          </a:p>
        </p:txBody>
      </p:sp>
    </p:spTree>
    <p:extLst>
      <p:ext uri="{BB962C8B-B14F-4D97-AF65-F5344CB8AC3E}">
        <p14:creationId xmlns:p14="http://schemas.microsoft.com/office/powerpoint/2010/main" val="22317382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4" name="AutoShape 2" descr="Europska unija – Zajedno do fondova EU - Poslovna inteligencija">
            <a:extLst>
              <a:ext uri="{FF2B5EF4-FFF2-40B4-BE49-F238E27FC236}">
                <a16:creationId xmlns:a16="http://schemas.microsoft.com/office/drawing/2014/main" id="{E155350A-83A8-40E8-AC3E-485B42DD9439}"/>
              </a:ext>
            </a:extLst>
          </p:cNvPr>
          <p:cNvSpPr>
            <a:spLocks noChangeAspect="1" noChangeArrowheads="1"/>
          </p:cNvSpPr>
          <p:nvPr/>
        </p:nvSpPr>
        <p:spPr bwMode="auto">
          <a:xfrm>
            <a:off x="4800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7E958084-837B-4F0A-BA6C-6181DE4F92FE}"/>
              </a:ext>
            </a:extLst>
          </p:cNvPr>
          <p:cNvPicPr>
            <a:picLocks noChangeAspect="1"/>
          </p:cNvPicPr>
          <p:nvPr/>
        </p:nvPicPr>
        <p:blipFill>
          <a:blip r:embed="rId3"/>
          <a:stretch>
            <a:fillRect/>
          </a:stretch>
        </p:blipFill>
        <p:spPr>
          <a:xfrm>
            <a:off x="7074672" y="253997"/>
            <a:ext cx="2572667" cy="710737"/>
          </a:xfrm>
          <a:prstGeom prst="rect">
            <a:avLst/>
          </a:prstGeom>
        </p:spPr>
      </p:pic>
      <p:pic>
        <p:nvPicPr>
          <p:cNvPr id="17" name="Slika 3">
            <a:extLst>
              <a:ext uri="{FF2B5EF4-FFF2-40B4-BE49-F238E27FC236}">
                <a16:creationId xmlns:a16="http://schemas.microsoft.com/office/drawing/2014/main" id="{FF9C29F9-D1CA-4105-8E39-AC85A005698D}"/>
              </a:ext>
            </a:extLst>
          </p:cNvPr>
          <p:cNvPicPr/>
          <p:nvPr/>
        </p:nvPicPr>
        <p:blipFill>
          <a:blip r:embed="rId4">
            <a:extLst>
              <a:ext uri="{28A0092B-C50C-407E-A947-70E740481C1C}">
                <a14:useLocalDpi xmlns:a14="http://schemas.microsoft.com/office/drawing/2010/main" val="0"/>
              </a:ext>
            </a:extLst>
          </a:blip>
          <a:stretch>
            <a:fillRect/>
          </a:stretch>
        </p:blipFill>
        <p:spPr>
          <a:xfrm>
            <a:off x="575564" y="6006541"/>
            <a:ext cx="1866900" cy="662305"/>
          </a:xfrm>
          <a:prstGeom prst="rect">
            <a:avLst/>
          </a:prstGeom>
        </p:spPr>
      </p:pic>
      <p:pic>
        <p:nvPicPr>
          <p:cNvPr id="18" name="Slika 1">
            <a:extLst>
              <a:ext uri="{FF2B5EF4-FFF2-40B4-BE49-F238E27FC236}">
                <a16:creationId xmlns:a16="http://schemas.microsoft.com/office/drawing/2014/main" id="{40728568-E82E-4369-ACF8-D8C1A3396A39}"/>
              </a:ext>
            </a:extLst>
          </p:cNvPr>
          <p:cNvPicPr/>
          <p:nvPr/>
        </p:nvPicPr>
        <p:blipFill>
          <a:blip r:embed="rId5">
            <a:extLst>
              <a:ext uri="{28A0092B-C50C-407E-A947-70E740481C1C}">
                <a14:useLocalDpi xmlns:a14="http://schemas.microsoft.com/office/drawing/2010/main" val="0"/>
              </a:ext>
            </a:extLst>
          </a:blip>
          <a:stretch>
            <a:fillRect/>
          </a:stretch>
        </p:blipFill>
        <p:spPr>
          <a:xfrm>
            <a:off x="4215446" y="6006541"/>
            <a:ext cx="1297305" cy="805815"/>
          </a:xfrm>
          <a:prstGeom prst="rect">
            <a:avLst/>
          </a:prstGeom>
        </p:spPr>
      </p:pic>
      <p:pic>
        <p:nvPicPr>
          <p:cNvPr id="19" name="Slika 2">
            <a:extLst>
              <a:ext uri="{FF2B5EF4-FFF2-40B4-BE49-F238E27FC236}">
                <a16:creationId xmlns:a16="http://schemas.microsoft.com/office/drawing/2014/main" id="{8A6D6C5F-D4F1-4246-8B18-698EB1151B43}"/>
              </a:ext>
            </a:extLst>
          </p:cNvPr>
          <p:cNvPicPr>
            <a:picLocks noGrp="1"/>
          </p:cNvPicPr>
          <p:nvPr>
            <p:ph idx="1"/>
          </p:nvPr>
        </p:nvPicPr>
        <p:blipFill>
          <a:blip r:embed="rId6">
            <a:extLst>
              <a:ext uri="{28A0092B-C50C-407E-A947-70E740481C1C}">
                <a14:useLocalDpi xmlns:a14="http://schemas.microsoft.com/office/drawing/2010/main" val="0"/>
              </a:ext>
            </a:extLst>
          </a:blip>
          <a:stretch>
            <a:fillRect/>
          </a:stretch>
        </p:blipFill>
        <p:spPr>
          <a:xfrm>
            <a:off x="7463537" y="6006541"/>
            <a:ext cx="2183802" cy="630517"/>
          </a:xfrm>
          <a:prstGeom prst="rect">
            <a:avLst/>
          </a:prstGeom>
        </p:spPr>
      </p:pic>
      <p:sp>
        <p:nvSpPr>
          <p:cNvPr id="2" name="TextBox 1">
            <a:extLst>
              <a:ext uri="{FF2B5EF4-FFF2-40B4-BE49-F238E27FC236}">
                <a16:creationId xmlns:a16="http://schemas.microsoft.com/office/drawing/2014/main" id="{825A042C-9B2D-4A0B-8271-F11A31DB9CC9}"/>
              </a:ext>
            </a:extLst>
          </p:cNvPr>
          <p:cNvSpPr txBox="1"/>
          <p:nvPr/>
        </p:nvSpPr>
        <p:spPr>
          <a:xfrm>
            <a:off x="575564" y="253997"/>
            <a:ext cx="8743426" cy="6001643"/>
          </a:xfrm>
          <a:prstGeom prst="rect">
            <a:avLst/>
          </a:prstGeom>
          <a:noFill/>
        </p:spPr>
        <p:txBody>
          <a:bodyPr wrap="square" rtlCol="0">
            <a:spAutoFit/>
          </a:bodyPr>
          <a:lstStyle/>
          <a:p>
            <a:endParaRPr lang="hr-HR" dirty="0"/>
          </a:p>
          <a:p>
            <a:endParaRPr lang="hr-HR" dirty="0"/>
          </a:p>
          <a:p>
            <a:endParaRPr lang="hr-HR" dirty="0"/>
          </a:p>
          <a:p>
            <a:r>
              <a:rPr lang="hr-HR" dirty="0"/>
              <a:t>S ciljem dodatne podrške nastavku procesa </a:t>
            </a:r>
            <a:r>
              <a:rPr lang="hr-HR" dirty="0" err="1"/>
              <a:t>deinstitucionalizacije</a:t>
            </a:r>
            <a:r>
              <a:rPr lang="hr-HR" dirty="0"/>
              <a:t>, prevencije institucionalizacije, te osiguravanja regionalno ravnomjernije rasprostranjenosti </a:t>
            </a:r>
            <a:r>
              <a:rPr lang="hr-HR" dirty="0" err="1"/>
              <a:t>izvaninstitucijskih</a:t>
            </a:r>
            <a:r>
              <a:rPr lang="hr-HR" dirty="0"/>
              <a:t> usluga u skladu s utvrđenim potrebama i prioritetima poticat će se razvoj inovativnih izvaninstitucionalnih socijalnih usluga kao što su sljedeće:</a:t>
            </a:r>
          </a:p>
          <a:p>
            <a:endParaRPr lang="hr-HR" dirty="0"/>
          </a:p>
          <a:p>
            <a:r>
              <a:rPr lang="hr-HR" dirty="0"/>
              <a:t>• odmor od skrbi namijenjen obiteljima koje skrbe o članu obitelji koji je u potpunosti ovisan o njihovoj podršci zbog tjelesnog, mentalnog, intelektualnog ili osjetilnog oštećenja te privremenih ili trajnih promjena u zdravstvenom stanju kako bi ostvarili kvalitetan odmor od svakodnevnih fizičkih i emocionalnih zahtjeva</a:t>
            </a:r>
          </a:p>
          <a:p>
            <a:pPr marL="285750" indent="-285750">
              <a:buFontTx/>
              <a:buChar char="-"/>
            </a:pPr>
            <a:endParaRPr lang="hr-HR" dirty="0"/>
          </a:p>
          <a:p>
            <a:r>
              <a:rPr lang="hr-HR" dirty="0"/>
              <a:t>• uzajamna </a:t>
            </a:r>
            <a:r>
              <a:rPr lang="hr-HR" dirty="0" err="1"/>
              <a:t>peer</a:t>
            </a:r>
            <a:r>
              <a:rPr lang="hr-HR" dirty="0"/>
              <a:t> podrška (podrška stručnjaka po iskustvu, odnosno metoda savjetovanja koja se odnosi na organiziranu laičku pomoć putem koje osobe sa sličnim iskustvima savjetuju druge osobe)</a:t>
            </a:r>
          </a:p>
          <a:p>
            <a:endParaRPr lang="hr-HR" dirty="0"/>
          </a:p>
          <a:p>
            <a:endParaRPr lang="hr-HR" dirty="0"/>
          </a:p>
          <a:p>
            <a:endParaRPr lang="hr-HR" sz="2400" b="1" dirty="0">
              <a:solidFill>
                <a:srgbClr val="0070C0"/>
              </a:solidFill>
            </a:endParaRPr>
          </a:p>
          <a:p>
            <a:endParaRPr lang="hr-HR" b="1" dirty="0">
              <a:solidFill>
                <a:srgbClr val="0070C0"/>
              </a:solidFill>
            </a:endParaRPr>
          </a:p>
          <a:p>
            <a:endParaRPr lang="hr-HR" b="1" dirty="0">
              <a:solidFill>
                <a:srgbClr val="0070C0"/>
              </a:solidFill>
            </a:endParaRPr>
          </a:p>
        </p:txBody>
      </p:sp>
    </p:spTree>
    <p:extLst>
      <p:ext uri="{BB962C8B-B14F-4D97-AF65-F5344CB8AC3E}">
        <p14:creationId xmlns:p14="http://schemas.microsoft.com/office/powerpoint/2010/main" val="42394255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4" name="AutoShape 2" descr="Europska unija – Zajedno do fondova EU - Poslovna inteligencija">
            <a:extLst>
              <a:ext uri="{FF2B5EF4-FFF2-40B4-BE49-F238E27FC236}">
                <a16:creationId xmlns:a16="http://schemas.microsoft.com/office/drawing/2014/main" id="{E155350A-83A8-40E8-AC3E-485B42DD9439}"/>
              </a:ext>
            </a:extLst>
          </p:cNvPr>
          <p:cNvSpPr>
            <a:spLocks noChangeAspect="1" noChangeArrowheads="1"/>
          </p:cNvSpPr>
          <p:nvPr/>
        </p:nvSpPr>
        <p:spPr bwMode="auto">
          <a:xfrm>
            <a:off x="4800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7E958084-837B-4F0A-BA6C-6181DE4F92FE}"/>
              </a:ext>
            </a:extLst>
          </p:cNvPr>
          <p:cNvPicPr>
            <a:picLocks noChangeAspect="1"/>
          </p:cNvPicPr>
          <p:nvPr/>
        </p:nvPicPr>
        <p:blipFill>
          <a:blip r:embed="rId3"/>
          <a:stretch>
            <a:fillRect/>
          </a:stretch>
        </p:blipFill>
        <p:spPr>
          <a:xfrm>
            <a:off x="7074672" y="253997"/>
            <a:ext cx="2572667" cy="710737"/>
          </a:xfrm>
          <a:prstGeom prst="rect">
            <a:avLst/>
          </a:prstGeom>
        </p:spPr>
      </p:pic>
      <p:pic>
        <p:nvPicPr>
          <p:cNvPr id="17" name="Slika 3">
            <a:extLst>
              <a:ext uri="{FF2B5EF4-FFF2-40B4-BE49-F238E27FC236}">
                <a16:creationId xmlns:a16="http://schemas.microsoft.com/office/drawing/2014/main" id="{FF9C29F9-D1CA-4105-8E39-AC85A005698D}"/>
              </a:ext>
            </a:extLst>
          </p:cNvPr>
          <p:cNvPicPr/>
          <p:nvPr/>
        </p:nvPicPr>
        <p:blipFill>
          <a:blip r:embed="rId4">
            <a:extLst>
              <a:ext uri="{28A0092B-C50C-407E-A947-70E740481C1C}">
                <a14:useLocalDpi xmlns:a14="http://schemas.microsoft.com/office/drawing/2010/main" val="0"/>
              </a:ext>
            </a:extLst>
          </a:blip>
          <a:stretch>
            <a:fillRect/>
          </a:stretch>
        </p:blipFill>
        <p:spPr>
          <a:xfrm>
            <a:off x="575564" y="6006541"/>
            <a:ext cx="1866900" cy="662305"/>
          </a:xfrm>
          <a:prstGeom prst="rect">
            <a:avLst/>
          </a:prstGeom>
        </p:spPr>
      </p:pic>
      <p:pic>
        <p:nvPicPr>
          <p:cNvPr id="18" name="Slika 1">
            <a:extLst>
              <a:ext uri="{FF2B5EF4-FFF2-40B4-BE49-F238E27FC236}">
                <a16:creationId xmlns:a16="http://schemas.microsoft.com/office/drawing/2014/main" id="{40728568-E82E-4369-ACF8-D8C1A3396A39}"/>
              </a:ext>
            </a:extLst>
          </p:cNvPr>
          <p:cNvPicPr/>
          <p:nvPr/>
        </p:nvPicPr>
        <p:blipFill>
          <a:blip r:embed="rId5">
            <a:extLst>
              <a:ext uri="{28A0092B-C50C-407E-A947-70E740481C1C}">
                <a14:useLocalDpi xmlns:a14="http://schemas.microsoft.com/office/drawing/2010/main" val="0"/>
              </a:ext>
            </a:extLst>
          </a:blip>
          <a:stretch>
            <a:fillRect/>
          </a:stretch>
        </p:blipFill>
        <p:spPr>
          <a:xfrm>
            <a:off x="4215446" y="6006541"/>
            <a:ext cx="1297305" cy="805815"/>
          </a:xfrm>
          <a:prstGeom prst="rect">
            <a:avLst/>
          </a:prstGeom>
        </p:spPr>
      </p:pic>
      <p:pic>
        <p:nvPicPr>
          <p:cNvPr id="19" name="Slika 2">
            <a:extLst>
              <a:ext uri="{FF2B5EF4-FFF2-40B4-BE49-F238E27FC236}">
                <a16:creationId xmlns:a16="http://schemas.microsoft.com/office/drawing/2014/main" id="{8A6D6C5F-D4F1-4246-8B18-698EB1151B43}"/>
              </a:ext>
            </a:extLst>
          </p:cNvPr>
          <p:cNvPicPr>
            <a:picLocks noGrp="1"/>
          </p:cNvPicPr>
          <p:nvPr>
            <p:ph idx="1"/>
          </p:nvPr>
        </p:nvPicPr>
        <p:blipFill>
          <a:blip r:embed="rId6">
            <a:extLst>
              <a:ext uri="{28A0092B-C50C-407E-A947-70E740481C1C}">
                <a14:useLocalDpi xmlns:a14="http://schemas.microsoft.com/office/drawing/2010/main" val="0"/>
              </a:ext>
            </a:extLst>
          </a:blip>
          <a:stretch>
            <a:fillRect/>
          </a:stretch>
        </p:blipFill>
        <p:spPr>
          <a:xfrm>
            <a:off x="7463537" y="6006541"/>
            <a:ext cx="2183802" cy="630517"/>
          </a:xfrm>
          <a:prstGeom prst="rect">
            <a:avLst/>
          </a:prstGeom>
        </p:spPr>
      </p:pic>
      <p:sp>
        <p:nvSpPr>
          <p:cNvPr id="2" name="TextBox 1">
            <a:extLst>
              <a:ext uri="{FF2B5EF4-FFF2-40B4-BE49-F238E27FC236}">
                <a16:creationId xmlns:a16="http://schemas.microsoft.com/office/drawing/2014/main" id="{825A042C-9B2D-4A0B-8271-F11A31DB9CC9}"/>
              </a:ext>
            </a:extLst>
          </p:cNvPr>
          <p:cNvSpPr txBox="1"/>
          <p:nvPr/>
        </p:nvSpPr>
        <p:spPr>
          <a:xfrm>
            <a:off x="575564" y="253997"/>
            <a:ext cx="8743426" cy="5447645"/>
          </a:xfrm>
          <a:prstGeom prst="rect">
            <a:avLst/>
          </a:prstGeom>
          <a:noFill/>
        </p:spPr>
        <p:txBody>
          <a:bodyPr wrap="square" rtlCol="0">
            <a:spAutoFit/>
          </a:bodyPr>
          <a:lstStyle/>
          <a:p>
            <a:pPr marL="285750" indent="-285750">
              <a:buFontTx/>
              <a:buChar char="-"/>
            </a:pPr>
            <a:endParaRPr lang="hr-HR" dirty="0"/>
          </a:p>
          <a:p>
            <a:pPr marL="285750" indent="-285750">
              <a:buFontTx/>
              <a:buChar char="-"/>
            </a:pPr>
            <a:endParaRPr lang="hr-HR" dirty="0"/>
          </a:p>
          <a:p>
            <a:pPr marL="285750" indent="-285750">
              <a:buFontTx/>
              <a:buChar char="-"/>
            </a:pPr>
            <a:endParaRPr lang="hr-HR" dirty="0"/>
          </a:p>
          <a:p>
            <a:r>
              <a:rPr lang="hr-HR" dirty="0"/>
              <a:t>• razvoj integrativnih pristupa rješavanju problema mentalnog zdravlja </a:t>
            </a:r>
          </a:p>
          <a:p>
            <a:pPr marL="285750" indent="-285750">
              <a:buFontTx/>
              <a:buChar char="-"/>
            </a:pPr>
            <a:endParaRPr lang="hr-HR" dirty="0"/>
          </a:p>
          <a:p>
            <a:r>
              <a:rPr lang="hr-HR" dirty="0"/>
              <a:t>• inovativni oblici psihosocijalnog savjetovanja (obuhvaća dugoročni individualni i/ili grupni rad s korisnikom i/ili članovima njegove obitelji u cilju otklanjanja teškoća u funkcioniranju korisnika u različitim aspektima života)</a:t>
            </a:r>
          </a:p>
          <a:p>
            <a:pPr marL="285750" indent="-285750">
              <a:buFontTx/>
              <a:buChar char="-"/>
            </a:pPr>
            <a:endParaRPr lang="hr-HR" dirty="0"/>
          </a:p>
          <a:p>
            <a:r>
              <a:rPr lang="hr-HR" dirty="0"/>
              <a:t>• obiteljski suradnik (ima za cilj unaprijediti kapacitete obitelji za pružanje sigurnih i stabilnih uvjeta za rast, razvoj i dobrobit djeteta u njegovu obiteljskom okruženju)</a:t>
            </a:r>
          </a:p>
          <a:p>
            <a:pPr marL="285750" indent="-285750">
              <a:buFontTx/>
              <a:buChar char="-"/>
            </a:pPr>
            <a:endParaRPr lang="hr-HR" dirty="0"/>
          </a:p>
          <a:p>
            <a:r>
              <a:rPr lang="hr-HR" dirty="0"/>
              <a:t>• razvoj inovativnih programa vezanih uz suzbijanje konfliktnog roditeljstva i unaprjeđenja roditeljskih kompetencija (klub očeva) kao i jačanje kapaciteta stručnjaka za razvoj takvih inovativnih programa</a:t>
            </a:r>
          </a:p>
          <a:p>
            <a:endParaRPr lang="hr-HR" dirty="0"/>
          </a:p>
          <a:p>
            <a:endParaRPr lang="hr-HR" dirty="0"/>
          </a:p>
          <a:p>
            <a:endParaRPr lang="hr-HR" sz="2400" b="1" dirty="0">
              <a:solidFill>
                <a:srgbClr val="0070C0"/>
              </a:solidFill>
            </a:endParaRPr>
          </a:p>
          <a:p>
            <a:endParaRPr lang="hr-HR" b="1" dirty="0">
              <a:solidFill>
                <a:srgbClr val="0070C0"/>
              </a:solidFill>
            </a:endParaRPr>
          </a:p>
        </p:txBody>
      </p:sp>
    </p:spTree>
    <p:extLst>
      <p:ext uri="{BB962C8B-B14F-4D97-AF65-F5344CB8AC3E}">
        <p14:creationId xmlns:p14="http://schemas.microsoft.com/office/powerpoint/2010/main" val="799819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4" name="AutoShape 2" descr="Europska unija – Zajedno do fondova EU - Poslovna inteligencija">
            <a:extLst>
              <a:ext uri="{FF2B5EF4-FFF2-40B4-BE49-F238E27FC236}">
                <a16:creationId xmlns:a16="http://schemas.microsoft.com/office/drawing/2014/main" id="{E155350A-83A8-40E8-AC3E-485B42DD9439}"/>
              </a:ext>
            </a:extLst>
          </p:cNvPr>
          <p:cNvSpPr>
            <a:spLocks noChangeAspect="1" noChangeArrowheads="1"/>
          </p:cNvSpPr>
          <p:nvPr/>
        </p:nvSpPr>
        <p:spPr bwMode="auto">
          <a:xfrm>
            <a:off x="4800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7E958084-837B-4F0A-BA6C-6181DE4F92FE}"/>
              </a:ext>
            </a:extLst>
          </p:cNvPr>
          <p:cNvPicPr>
            <a:picLocks noChangeAspect="1"/>
          </p:cNvPicPr>
          <p:nvPr/>
        </p:nvPicPr>
        <p:blipFill>
          <a:blip r:embed="rId3"/>
          <a:stretch>
            <a:fillRect/>
          </a:stretch>
        </p:blipFill>
        <p:spPr>
          <a:xfrm>
            <a:off x="7074672" y="253997"/>
            <a:ext cx="2572667" cy="710737"/>
          </a:xfrm>
          <a:prstGeom prst="rect">
            <a:avLst/>
          </a:prstGeom>
        </p:spPr>
      </p:pic>
      <p:pic>
        <p:nvPicPr>
          <p:cNvPr id="17" name="Slika 3">
            <a:extLst>
              <a:ext uri="{FF2B5EF4-FFF2-40B4-BE49-F238E27FC236}">
                <a16:creationId xmlns:a16="http://schemas.microsoft.com/office/drawing/2014/main" id="{FF9C29F9-D1CA-4105-8E39-AC85A005698D}"/>
              </a:ext>
            </a:extLst>
          </p:cNvPr>
          <p:cNvPicPr/>
          <p:nvPr/>
        </p:nvPicPr>
        <p:blipFill>
          <a:blip r:embed="rId4">
            <a:extLst>
              <a:ext uri="{28A0092B-C50C-407E-A947-70E740481C1C}">
                <a14:useLocalDpi xmlns:a14="http://schemas.microsoft.com/office/drawing/2010/main" val="0"/>
              </a:ext>
            </a:extLst>
          </a:blip>
          <a:stretch>
            <a:fillRect/>
          </a:stretch>
        </p:blipFill>
        <p:spPr>
          <a:xfrm>
            <a:off x="575564" y="6006541"/>
            <a:ext cx="1866900" cy="662305"/>
          </a:xfrm>
          <a:prstGeom prst="rect">
            <a:avLst/>
          </a:prstGeom>
        </p:spPr>
      </p:pic>
      <p:pic>
        <p:nvPicPr>
          <p:cNvPr id="18" name="Slika 1">
            <a:extLst>
              <a:ext uri="{FF2B5EF4-FFF2-40B4-BE49-F238E27FC236}">
                <a16:creationId xmlns:a16="http://schemas.microsoft.com/office/drawing/2014/main" id="{40728568-E82E-4369-ACF8-D8C1A3396A39}"/>
              </a:ext>
            </a:extLst>
          </p:cNvPr>
          <p:cNvPicPr/>
          <p:nvPr/>
        </p:nvPicPr>
        <p:blipFill>
          <a:blip r:embed="rId5">
            <a:extLst>
              <a:ext uri="{28A0092B-C50C-407E-A947-70E740481C1C}">
                <a14:useLocalDpi xmlns:a14="http://schemas.microsoft.com/office/drawing/2010/main" val="0"/>
              </a:ext>
            </a:extLst>
          </a:blip>
          <a:stretch>
            <a:fillRect/>
          </a:stretch>
        </p:blipFill>
        <p:spPr>
          <a:xfrm>
            <a:off x="4215446" y="6006541"/>
            <a:ext cx="1297305" cy="805815"/>
          </a:xfrm>
          <a:prstGeom prst="rect">
            <a:avLst/>
          </a:prstGeom>
        </p:spPr>
      </p:pic>
      <p:pic>
        <p:nvPicPr>
          <p:cNvPr id="19" name="Slika 2">
            <a:extLst>
              <a:ext uri="{FF2B5EF4-FFF2-40B4-BE49-F238E27FC236}">
                <a16:creationId xmlns:a16="http://schemas.microsoft.com/office/drawing/2014/main" id="{8A6D6C5F-D4F1-4246-8B18-698EB1151B43}"/>
              </a:ext>
            </a:extLst>
          </p:cNvPr>
          <p:cNvPicPr>
            <a:picLocks noGrp="1"/>
          </p:cNvPicPr>
          <p:nvPr>
            <p:ph idx="1"/>
          </p:nvPr>
        </p:nvPicPr>
        <p:blipFill>
          <a:blip r:embed="rId6">
            <a:extLst>
              <a:ext uri="{28A0092B-C50C-407E-A947-70E740481C1C}">
                <a14:useLocalDpi xmlns:a14="http://schemas.microsoft.com/office/drawing/2010/main" val="0"/>
              </a:ext>
            </a:extLst>
          </a:blip>
          <a:stretch>
            <a:fillRect/>
          </a:stretch>
        </p:blipFill>
        <p:spPr>
          <a:xfrm>
            <a:off x="7463537" y="6006541"/>
            <a:ext cx="2183802" cy="630517"/>
          </a:xfrm>
          <a:prstGeom prst="rect">
            <a:avLst/>
          </a:prstGeom>
        </p:spPr>
      </p:pic>
      <p:sp>
        <p:nvSpPr>
          <p:cNvPr id="3" name="TextBox 2">
            <a:extLst>
              <a:ext uri="{FF2B5EF4-FFF2-40B4-BE49-F238E27FC236}">
                <a16:creationId xmlns:a16="http://schemas.microsoft.com/office/drawing/2014/main" id="{CBD49CCD-123B-40F8-BD48-8E51DCC5FAB9}"/>
              </a:ext>
            </a:extLst>
          </p:cNvPr>
          <p:cNvSpPr txBox="1"/>
          <p:nvPr/>
        </p:nvSpPr>
        <p:spPr>
          <a:xfrm>
            <a:off x="575105" y="787983"/>
            <a:ext cx="8450990" cy="3416320"/>
          </a:xfrm>
          <a:prstGeom prst="rect">
            <a:avLst/>
          </a:prstGeom>
          <a:noFill/>
        </p:spPr>
        <p:txBody>
          <a:bodyPr wrap="square" rtlCol="0">
            <a:spAutoFit/>
          </a:bodyPr>
          <a:lstStyle/>
          <a:p>
            <a:r>
              <a:rPr lang="hr-HR" b="1" dirty="0"/>
              <a:t>Glavne ciljne skupine:</a:t>
            </a:r>
          </a:p>
          <a:p>
            <a:endParaRPr lang="hr-HR" dirty="0"/>
          </a:p>
          <a:p>
            <a:r>
              <a:rPr lang="hr-HR" dirty="0"/>
              <a:t>• pripadnici ranjivih skupina (djeca i mladi bez odgovarajuće roditeljske skrbi, djeca i mladi s problemima u ponašanju, djeca s teškoćama u razvoju, djeca, mladi i obitelji u riziku, osobe s invaliditetom, žrtve obiteljskog nasilja i trgovanja ljudima, osobe s problemima ovisnosti, beskućnici, starije osobe, bivši zatvorenici) kao i ostali za koje se u pripremi poziva utvrdi da su nepovoljnom položaju, članovi obitelji ranjivih skupina</a:t>
            </a:r>
          </a:p>
          <a:p>
            <a:endParaRPr lang="hr-HR" dirty="0"/>
          </a:p>
          <a:p>
            <a:r>
              <a:rPr lang="hr-HR" dirty="0"/>
              <a:t>• organizacije civilnoga društva, vjerske zajednice</a:t>
            </a:r>
          </a:p>
          <a:p>
            <a:endParaRPr lang="hr-HR" dirty="0"/>
          </a:p>
          <a:p>
            <a:r>
              <a:rPr lang="hr-HR" dirty="0"/>
              <a:t>• pružatelji socijalnih usluga neovisno o pravnom statusu</a:t>
            </a:r>
          </a:p>
          <a:p>
            <a:endParaRPr lang="hr-HR" dirty="0"/>
          </a:p>
        </p:txBody>
      </p:sp>
    </p:spTree>
    <p:extLst>
      <p:ext uri="{BB962C8B-B14F-4D97-AF65-F5344CB8AC3E}">
        <p14:creationId xmlns:p14="http://schemas.microsoft.com/office/powerpoint/2010/main" val="4642545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4" name="AutoShape 2" descr="Europska unija – Zajedno do fondova EU - Poslovna inteligencija">
            <a:extLst>
              <a:ext uri="{FF2B5EF4-FFF2-40B4-BE49-F238E27FC236}">
                <a16:creationId xmlns:a16="http://schemas.microsoft.com/office/drawing/2014/main" id="{E155350A-83A8-40E8-AC3E-485B42DD9439}"/>
              </a:ext>
            </a:extLst>
          </p:cNvPr>
          <p:cNvSpPr>
            <a:spLocks noChangeAspect="1" noChangeArrowheads="1"/>
          </p:cNvSpPr>
          <p:nvPr/>
        </p:nvSpPr>
        <p:spPr bwMode="auto">
          <a:xfrm>
            <a:off x="4800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7E958084-837B-4F0A-BA6C-6181DE4F92FE}"/>
              </a:ext>
            </a:extLst>
          </p:cNvPr>
          <p:cNvPicPr>
            <a:picLocks noChangeAspect="1"/>
          </p:cNvPicPr>
          <p:nvPr/>
        </p:nvPicPr>
        <p:blipFill>
          <a:blip r:embed="rId3"/>
          <a:stretch>
            <a:fillRect/>
          </a:stretch>
        </p:blipFill>
        <p:spPr>
          <a:xfrm>
            <a:off x="7074672" y="253997"/>
            <a:ext cx="2572667" cy="710737"/>
          </a:xfrm>
          <a:prstGeom prst="rect">
            <a:avLst/>
          </a:prstGeom>
        </p:spPr>
      </p:pic>
      <p:pic>
        <p:nvPicPr>
          <p:cNvPr id="17" name="Slika 3">
            <a:extLst>
              <a:ext uri="{FF2B5EF4-FFF2-40B4-BE49-F238E27FC236}">
                <a16:creationId xmlns:a16="http://schemas.microsoft.com/office/drawing/2014/main" id="{FF9C29F9-D1CA-4105-8E39-AC85A005698D}"/>
              </a:ext>
            </a:extLst>
          </p:cNvPr>
          <p:cNvPicPr/>
          <p:nvPr/>
        </p:nvPicPr>
        <p:blipFill>
          <a:blip r:embed="rId4">
            <a:extLst>
              <a:ext uri="{28A0092B-C50C-407E-A947-70E740481C1C}">
                <a14:useLocalDpi xmlns:a14="http://schemas.microsoft.com/office/drawing/2010/main" val="0"/>
              </a:ext>
            </a:extLst>
          </a:blip>
          <a:stretch>
            <a:fillRect/>
          </a:stretch>
        </p:blipFill>
        <p:spPr>
          <a:xfrm>
            <a:off x="575564" y="6006541"/>
            <a:ext cx="1866900" cy="662305"/>
          </a:xfrm>
          <a:prstGeom prst="rect">
            <a:avLst/>
          </a:prstGeom>
        </p:spPr>
      </p:pic>
      <p:pic>
        <p:nvPicPr>
          <p:cNvPr id="18" name="Slika 1">
            <a:extLst>
              <a:ext uri="{FF2B5EF4-FFF2-40B4-BE49-F238E27FC236}">
                <a16:creationId xmlns:a16="http://schemas.microsoft.com/office/drawing/2014/main" id="{40728568-E82E-4369-ACF8-D8C1A3396A39}"/>
              </a:ext>
            </a:extLst>
          </p:cNvPr>
          <p:cNvPicPr/>
          <p:nvPr/>
        </p:nvPicPr>
        <p:blipFill>
          <a:blip r:embed="rId5">
            <a:extLst>
              <a:ext uri="{28A0092B-C50C-407E-A947-70E740481C1C}">
                <a14:useLocalDpi xmlns:a14="http://schemas.microsoft.com/office/drawing/2010/main" val="0"/>
              </a:ext>
            </a:extLst>
          </a:blip>
          <a:stretch>
            <a:fillRect/>
          </a:stretch>
        </p:blipFill>
        <p:spPr>
          <a:xfrm>
            <a:off x="4215446" y="6006541"/>
            <a:ext cx="1297305" cy="805815"/>
          </a:xfrm>
          <a:prstGeom prst="rect">
            <a:avLst/>
          </a:prstGeom>
        </p:spPr>
      </p:pic>
      <p:pic>
        <p:nvPicPr>
          <p:cNvPr id="19" name="Slika 2">
            <a:extLst>
              <a:ext uri="{FF2B5EF4-FFF2-40B4-BE49-F238E27FC236}">
                <a16:creationId xmlns:a16="http://schemas.microsoft.com/office/drawing/2014/main" id="{8A6D6C5F-D4F1-4246-8B18-698EB1151B43}"/>
              </a:ext>
            </a:extLst>
          </p:cNvPr>
          <p:cNvPicPr>
            <a:picLocks noGrp="1"/>
          </p:cNvPicPr>
          <p:nvPr>
            <p:ph idx="1"/>
          </p:nvPr>
        </p:nvPicPr>
        <p:blipFill>
          <a:blip r:embed="rId6">
            <a:extLst>
              <a:ext uri="{28A0092B-C50C-407E-A947-70E740481C1C}">
                <a14:useLocalDpi xmlns:a14="http://schemas.microsoft.com/office/drawing/2010/main" val="0"/>
              </a:ext>
            </a:extLst>
          </a:blip>
          <a:stretch>
            <a:fillRect/>
          </a:stretch>
        </p:blipFill>
        <p:spPr>
          <a:xfrm>
            <a:off x="7463537" y="6006541"/>
            <a:ext cx="2183802" cy="630517"/>
          </a:xfrm>
          <a:prstGeom prst="rect">
            <a:avLst/>
          </a:prstGeom>
        </p:spPr>
      </p:pic>
      <p:sp>
        <p:nvSpPr>
          <p:cNvPr id="2" name="Pravokutnik 1">
            <a:extLst>
              <a:ext uri="{FF2B5EF4-FFF2-40B4-BE49-F238E27FC236}">
                <a16:creationId xmlns:a16="http://schemas.microsoft.com/office/drawing/2014/main" id="{3BAC490E-6466-4B03-B23E-DA63D6486809}"/>
              </a:ext>
            </a:extLst>
          </p:cNvPr>
          <p:cNvSpPr/>
          <p:nvPr/>
        </p:nvSpPr>
        <p:spPr>
          <a:xfrm>
            <a:off x="939799" y="964734"/>
            <a:ext cx="8420101" cy="2769989"/>
          </a:xfrm>
          <a:prstGeom prst="rect">
            <a:avLst/>
          </a:prstGeom>
        </p:spPr>
        <p:txBody>
          <a:bodyPr wrap="square">
            <a:spAutoFit/>
          </a:bodyPr>
          <a:lstStyle/>
          <a:p>
            <a:r>
              <a:rPr lang="hr-HR" sz="2400" b="1" dirty="0">
                <a:solidFill>
                  <a:srgbClr val="0070C0"/>
                </a:solidFill>
                <a:latin typeface="Arial Black" panose="020B0A04020102020204" pitchFamily="34" charset="0"/>
              </a:rPr>
              <a:t>2. Sigurna kuća za zlostavljane žene</a:t>
            </a:r>
          </a:p>
          <a:p>
            <a:r>
              <a:rPr lang="hr-HR" b="1" dirty="0"/>
              <a:t> </a:t>
            </a:r>
          </a:p>
          <a:p>
            <a:r>
              <a:rPr lang="hr-HR" sz="2000" b="1" dirty="0"/>
              <a:t>2.1. NPOO 2021.- 2026.</a:t>
            </a:r>
          </a:p>
          <a:p>
            <a:r>
              <a:rPr lang="hr-HR" dirty="0"/>
              <a:t> </a:t>
            </a:r>
          </a:p>
          <a:p>
            <a:r>
              <a:rPr lang="hr-HR" dirty="0"/>
              <a:t>Do 4Q/2024. 750 stručnjaka će se licencirati za provođenje mjera obiteljsko-pravne zaštite koje se izriču kao prevencija institucionalizacije djece i pomoć obiteljima u riziku, kao i žrtvama obiteljskog nasilja. Standardizirat će se postupanja i dodatno zaposliti stručnjaci čime će se povećati kvaliteta usluge i osigurati dostupnost.</a:t>
            </a:r>
          </a:p>
          <a:p>
            <a:endParaRPr lang="hr-HR" dirty="0"/>
          </a:p>
        </p:txBody>
      </p:sp>
    </p:spTree>
    <p:extLst>
      <p:ext uri="{BB962C8B-B14F-4D97-AF65-F5344CB8AC3E}">
        <p14:creationId xmlns:p14="http://schemas.microsoft.com/office/powerpoint/2010/main" val="18926185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4" name="AutoShape 2" descr="Europska unija – Zajedno do fondova EU - Poslovna inteligencija">
            <a:extLst>
              <a:ext uri="{FF2B5EF4-FFF2-40B4-BE49-F238E27FC236}">
                <a16:creationId xmlns:a16="http://schemas.microsoft.com/office/drawing/2014/main" id="{E155350A-83A8-40E8-AC3E-485B42DD9439}"/>
              </a:ext>
            </a:extLst>
          </p:cNvPr>
          <p:cNvSpPr>
            <a:spLocks noChangeAspect="1" noChangeArrowheads="1"/>
          </p:cNvSpPr>
          <p:nvPr/>
        </p:nvSpPr>
        <p:spPr bwMode="auto">
          <a:xfrm>
            <a:off x="4800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7E958084-837B-4F0A-BA6C-6181DE4F92FE}"/>
              </a:ext>
            </a:extLst>
          </p:cNvPr>
          <p:cNvPicPr>
            <a:picLocks noChangeAspect="1"/>
          </p:cNvPicPr>
          <p:nvPr/>
        </p:nvPicPr>
        <p:blipFill>
          <a:blip r:embed="rId3"/>
          <a:stretch>
            <a:fillRect/>
          </a:stretch>
        </p:blipFill>
        <p:spPr>
          <a:xfrm>
            <a:off x="7074672" y="253997"/>
            <a:ext cx="2572667" cy="710737"/>
          </a:xfrm>
          <a:prstGeom prst="rect">
            <a:avLst/>
          </a:prstGeom>
        </p:spPr>
      </p:pic>
      <p:pic>
        <p:nvPicPr>
          <p:cNvPr id="17" name="Slika 3">
            <a:extLst>
              <a:ext uri="{FF2B5EF4-FFF2-40B4-BE49-F238E27FC236}">
                <a16:creationId xmlns:a16="http://schemas.microsoft.com/office/drawing/2014/main" id="{FF9C29F9-D1CA-4105-8E39-AC85A005698D}"/>
              </a:ext>
            </a:extLst>
          </p:cNvPr>
          <p:cNvPicPr/>
          <p:nvPr/>
        </p:nvPicPr>
        <p:blipFill>
          <a:blip r:embed="rId4">
            <a:extLst>
              <a:ext uri="{28A0092B-C50C-407E-A947-70E740481C1C}">
                <a14:useLocalDpi xmlns:a14="http://schemas.microsoft.com/office/drawing/2010/main" val="0"/>
              </a:ext>
            </a:extLst>
          </a:blip>
          <a:stretch>
            <a:fillRect/>
          </a:stretch>
        </p:blipFill>
        <p:spPr>
          <a:xfrm>
            <a:off x="575564" y="6006541"/>
            <a:ext cx="1866900" cy="662305"/>
          </a:xfrm>
          <a:prstGeom prst="rect">
            <a:avLst/>
          </a:prstGeom>
        </p:spPr>
      </p:pic>
      <p:pic>
        <p:nvPicPr>
          <p:cNvPr id="18" name="Slika 1">
            <a:extLst>
              <a:ext uri="{FF2B5EF4-FFF2-40B4-BE49-F238E27FC236}">
                <a16:creationId xmlns:a16="http://schemas.microsoft.com/office/drawing/2014/main" id="{40728568-E82E-4369-ACF8-D8C1A3396A39}"/>
              </a:ext>
            </a:extLst>
          </p:cNvPr>
          <p:cNvPicPr/>
          <p:nvPr/>
        </p:nvPicPr>
        <p:blipFill>
          <a:blip r:embed="rId5">
            <a:extLst>
              <a:ext uri="{28A0092B-C50C-407E-A947-70E740481C1C}">
                <a14:useLocalDpi xmlns:a14="http://schemas.microsoft.com/office/drawing/2010/main" val="0"/>
              </a:ext>
            </a:extLst>
          </a:blip>
          <a:stretch>
            <a:fillRect/>
          </a:stretch>
        </p:blipFill>
        <p:spPr>
          <a:xfrm>
            <a:off x="4215446" y="6006541"/>
            <a:ext cx="1297305" cy="805815"/>
          </a:xfrm>
          <a:prstGeom prst="rect">
            <a:avLst/>
          </a:prstGeom>
        </p:spPr>
      </p:pic>
      <p:pic>
        <p:nvPicPr>
          <p:cNvPr id="19" name="Slika 2">
            <a:extLst>
              <a:ext uri="{FF2B5EF4-FFF2-40B4-BE49-F238E27FC236}">
                <a16:creationId xmlns:a16="http://schemas.microsoft.com/office/drawing/2014/main" id="{8A6D6C5F-D4F1-4246-8B18-698EB1151B43}"/>
              </a:ext>
            </a:extLst>
          </p:cNvPr>
          <p:cNvPicPr>
            <a:picLocks noGrp="1"/>
          </p:cNvPicPr>
          <p:nvPr>
            <p:ph idx="1"/>
          </p:nvPr>
        </p:nvPicPr>
        <p:blipFill>
          <a:blip r:embed="rId6">
            <a:extLst>
              <a:ext uri="{28A0092B-C50C-407E-A947-70E740481C1C}">
                <a14:useLocalDpi xmlns:a14="http://schemas.microsoft.com/office/drawing/2010/main" val="0"/>
              </a:ext>
            </a:extLst>
          </a:blip>
          <a:stretch>
            <a:fillRect/>
          </a:stretch>
        </p:blipFill>
        <p:spPr>
          <a:xfrm>
            <a:off x="7463537" y="6006541"/>
            <a:ext cx="2183802" cy="630517"/>
          </a:xfrm>
          <a:prstGeom prst="rect">
            <a:avLst/>
          </a:prstGeom>
        </p:spPr>
      </p:pic>
      <p:sp>
        <p:nvSpPr>
          <p:cNvPr id="2" name="TextBox 1">
            <a:extLst>
              <a:ext uri="{FF2B5EF4-FFF2-40B4-BE49-F238E27FC236}">
                <a16:creationId xmlns:a16="http://schemas.microsoft.com/office/drawing/2014/main" id="{825A042C-9B2D-4A0B-8271-F11A31DB9CC9}"/>
              </a:ext>
            </a:extLst>
          </p:cNvPr>
          <p:cNvSpPr txBox="1"/>
          <p:nvPr/>
        </p:nvSpPr>
        <p:spPr>
          <a:xfrm>
            <a:off x="733687" y="609365"/>
            <a:ext cx="8743426" cy="4708981"/>
          </a:xfrm>
          <a:prstGeom prst="rect">
            <a:avLst/>
          </a:prstGeom>
          <a:noFill/>
        </p:spPr>
        <p:txBody>
          <a:bodyPr wrap="square" rtlCol="0">
            <a:spAutoFit/>
          </a:bodyPr>
          <a:lstStyle/>
          <a:p>
            <a:r>
              <a:rPr lang="hr-HR" sz="2400" b="1" dirty="0"/>
              <a:t>2.2. PROGRAM KONKURENTNOST I KOHEZIJA 2021.-2027.</a:t>
            </a:r>
          </a:p>
          <a:p>
            <a:r>
              <a:rPr lang="hr-HR" dirty="0"/>
              <a:t> </a:t>
            </a:r>
          </a:p>
          <a:p>
            <a:r>
              <a:rPr lang="hr-HR" b="1" u="sng" dirty="0"/>
              <a:t>SC 4. (iii) Promicanje socioekonomske uključenosti marginaliziranih zajednica, kućanstava s niskim dohotkom i skupina u nepovoljnom položaju, uključujući osobe s posebnim potrebama, kroz integrirana djelovanja, uključujući stanovanje i socijalne usluge</a:t>
            </a:r>
          </a:p>
          <a:p>
            <a:endParaRPr lang="hr-HR" b="1" dirty="0"/>
          </a:p>
          <a:p>
            <a:r>
              <a:rPr lang="hr-HR" dirty="0"/>
              <a:t>Proces </a:t>
            </a:r>
            <a:r>
              <a:rPr lang="hr-HR" dirty="0" err="1"/>
              <a:t>deinstitucionalizacije</a:t>
            </a:r>
            <a:r>
              <a:rPr lang="hr-HR" dirty="0"/>
              <a:t> i transformacije socijalnih ustanova provest će se sukladno Operativnom planu za </a:t>
            </a:r>
            <a:r>
              <a:rPr lang="hr-HR" dirty="0" err="1"/>
              <a:t>deinstitucionalizaciju</a:t>
            </a:r>
            <a:r>
              <a:rPr lang="hr-HR" dirty="0"/>
              <a:t> i transformaciju domova. Za svaki od državnih domova izradit će se plan transformacije uz financijsku podršku iz ESF+. Od ukupno 69 državnih domova, njih 24 su u postupku transformacije, a kroz 2021. – 2027. će se proces proširiti i na preostalih 45 domova.</a:t>
            </a:r>
          </a:p>
          <a:p>
            <a:r>
              <a:rPr lang="hr-HR" dirty="0"/>
              <a:t>Za navedena infrastrukturna ulaganja predviđena su komplementarna ulaganja u razvoj i pružanje usluga iz ESF+.</a:t>
            </a:r>
          </a:p>
          <a:p>
            <a:endParaRPr lang="hr-HR" sz="2400" b="1" dirty="0">
              <a:solidFill>
                <a:srgbClr val="0070C0"/>
              </a:solidFill>
            </a:endParaRPr>
          </a:p>
          <a:p>
            <a:endParaRPr lang="hr-HR" b="1" dirty="0">
              <a:solidFill>
                <a:srgbClr val="0070C0"/>
              </a:solidFill>
            </a:endParaRPr>
          </a:p>
          <a:p>
            <a:endParaRPr lang="hr-HR" b="1" dirty="0">
              <a:solidFill>
                <a:srgbClr val="0070C0"/>
              </a:solidFill>
            </a:endParaRPr>
          </a:p>
        </p:txBody>
      </p:sp>
    </p:spTree>
    <p:extLst>
      <p:ext uri="{BB962C8B-B14F-4D97-AF65-F5344CB8AC3E}">
        <p14:creationId xmlns:p14="http://schemas.microsoft.com/office/powerpoint/2010/main" val="17903338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4" name="AutoShape 2" descr="Europska unija – Zajedno do fondova EU - Poslovna inteligencija">
            <a:extLst>
              <a:ext uri="{FF2B5EF4-FFF2-40B4-BE49-F238E27FC236}">
                <a16:creationId xmlns:a16="http://schemas.microsoft.com/office/drawing/2014/main" id="{E155350A-83A8-40E8-AC3E-485B42DD9439}"/>
              </a:ext>
            </a:extLst>
          </p:cNvPr>
          <p:cNvSpPr>
            <a:spLocks noChangeAspect="1" noChangeArrowheads="1"/>
          </p:cNvSpPr>
          <p:nvPr/>
        </p:nvSpPr>
        <p:spPr bwMode="auto">
          <a:xfrm>
            <a:off x="4800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7E958084-837B-4F0A-BA6C-6181DE4F92FE}"/>
              </a:ext>
            </a:extLst>
          </p:cNvPr>
          <p:cNvPicPr>
            <a:picLocks noChangeAspect="1"/>
          </p:cNvPicPr>
          <p:nvPr/>
        </p:nvPicPr>
        <p:blipFill>
          <a:blip r:embed="rId3"/>
          <a:stretch>
            <a:fillRect/>
          </a:stretch>
        </p:blipFill>
        <p:spPr>
          <a:xfrm>
            <a:off x="7074672" y="253997"/>
            <a:ext cx="2572667" cy="710737"/>
          </a:xfrm>
          <a:prstGeom prst="rect">
            <a:avLst/>
          </a:prstGeom>
        </p:spPr>
      </p:pic>
      <p:pic>
        <p:nvPicPr>
          <p:cNvPr id="17" name="Slika 3">
            <a:extLst>
              <a:ext uri="{FF2B5EF4-FFF2-40B4-BE49-F238E27FC236}">
                <a16:creationId xmlns:a16="http://schemas.microsoft.com/office/drawing/2014/main" id="{FF9C29F9-D1CA-4105-8E39-AC85A005698D}"/>
              </a:ext>
            </a:extLst>
          </p:cNvPr>
          <p:cNvPicPr/>
          <p:nvPr/>
        </p:nvPicPr>
        <p:blipFill>
          <a:blip r:embed="rId4">
            <a:extLst>
              <a:ext uri="{28A0092B-C50C-407E-A947-70E740481C1C}">
                <a14:useLocalDpi xmlns:a14="http://schemas.microsoft.com/office/drawing/2010/main" val="0"/>
              </a:ext>
            </a:extLst>
          </a:blip>
          <a:stretch>
            <a:fillRect/>
          </a:stretch>
        </p:blipFill>
        <p:spPr>
          <a:xfrm>
            <a:off x="575564" y="6006541"/>
            <a:ext cx="1866900" cy="662305"/>
          </a:xfrm>
          <a:prstGeom prst="rect">
            <a:avLst/>
          </a:prstGeom>
        </p:spPr>
      </p:pic>
      <p:pic>
        <p:nvPicPr>
          <p:cNvPr id="18" name="Slika 1">
            <a:extLst>
              <a:ext uri="{FF2B5EF4-FFF2-40B4-BE49-F238E27FC236}">
                <a16:creationId xmlns:a16="http://schemas.microsoft.com/office/drawing/2014/main" id="{40728568-E82E-4369-ACF8-D8C1A3396A39}"/>
              </a:ext>
            </a:extLst>
          </p:cNvPr>
          <p:cNvPicPr/>
          <p:nvPr/>
        </p:nvPicPr>
        <p:blipFill>
          <a:blip r:embed="rId5">
            <a:extLst>
              <a:ext uri="{28A0092B-C50C-407E-A947-70E740481C1C}">
                <a14:useLocalDpi xmlns:a14="http://schemas.microsoft.com/office/drawing/2010/main" val="0"/>
              </a:ext>
            </a:extLst>
          </a:blip>
          <a:stretch>
            <a:fillRect/>
          </a:stretch>
        </p:blipFill>
        <p:spPr>
          <a:xfrm>
            <a:off x="4215446" y="6006541"/>
            <a:ext cx="1297305" cy="805815"/>
          </a:xfrm>
          <a:prstGeom prst="rect">
            <a:avLst/>
          </a:prstGeom>
        </p:spPr>
      </p:pic>
      <p:pic>
        <p:nvPicPr>
          <p:cNvPr id="19" name="Slika 2">
            <a:extLst>
              <a:ext uri="{FF2B5EF4-FFF2-40B4-BE49-F238E27FC236}">
                <a16:creationId xmlns:a16="http://schemas.microsoft.com/office/drawing/2014/main" id="{8A6D6C5F-D4F1-4246-8B18-698EB1151B43}"/>
              </a:ext>
            </a:extLst>
          </p:cNvPr>
          <p:cNvPicPr>
            <a:picLocks noGrp="1"/>
          </p:cNvPicPr>
          <p:nvPr>
            <p:ph idx="1"/>
          </p:nvPr>
        </p:nvPicPr>
        <p:blipFill>
          <a:blip r:embed="rId6">
            <a:extLst>
              <a:ext uri="{28A0092B-C50C-407E-A947-70E740481C1C}">
                <a14:useLocalDpi xmlns:a14="http://schemas.microsoft.com/office/drawing/2010/main" val="0"/>
              </a:ext>
            </a:extLst>
          </a:blip>
          <a:stretch>
            <a:fillRect/>
          </a:stretch>
        </p:blipFill>
        <p:spPr>
          <a:xfrm>
            <a:off x="7463537" y="6006541"/>
            <a:ext cx="2183802" cy="630517"/>
          </a:xfrm>
          <a:prstGeom prst="rect">
            <a:avLst/>
          </a:prstGeom>
        </p:spPr>
      </p:pic>
      <p:sp>
        <p:nvSpPr>
          <p:cNvPr id="3" name="TextBox 2">
            <a:extLst>
              <a:ext uri="{FF2B5EF4-FFF2-40B4-BE49-F238E27FC236}">
                <a16:creationId xmlns:a16="http://schemas.microsoft.com/office/drawing/2014/main" id="{CBD49CCD-123B-40F8-BD48-8E51DCC5FAB9}"/>
              </a:ext>
            </a:extLst>
          </p:cNvPr>
          <p:cNvSpPr txBox="1"/>
          <p:nvPr/>
        </p:nvSpPr>
        <p:spPr>
          <a:xfrm>
            <a:off x="727505" y="253997"/>
            <a:ext cx="8450990" cy="5355312"/>
          </a:xfrm>
          <a:prstGeom prst="rect">
            <a:avLst/>
          </a:prstGeom>
          <a:noFill/>
        </p:spPr>
        <p:txBody>
          <a:bodyPr wrap="square" rtlCol="0">
            <a:spAutoFit/>
          </a:bodyPr>
          <a:lstStyle/>
          <a:p>
            <a:endParaRPr lang="hr-HR" dirty="0"/>
          </a:p>
          <a:p>
            <a:r>
              <a:rPr lang="hr-HR" sz="2000" b="1" dirty="0"/>
              <a:t>Aktivnosti koje će se provoditi su sljedeće</a:t>
            </a:r>
            <a:r>
              <a:rPr lang="hr-HR" sz="2000" dirty="0"/>
              <a:t>:</a:t>
            </a:r>
          </a:p>
          <a:p>
            <a:endParaRPr lang="hr-HR" dirty="0"/>
          </a:p>
          <a:p>
            <a:r>
              <a:rPr lang="hr-HR" dirty="0"/>
              <a:t>•	Popravak, sanacija ili rekonstrukcija obiteljskih kuća u državnom vlasništvu ili vlasništvu JLS  (popravci ili zamjene, prije svega krovišta, vanjske stolarije, limarije i sl., instalacija (struja, vodovod, odvodnja uključujući  sanitarnu opremu).</a:t>
            </a:r>
          </a:p>
          <a:p>
            <a:r>
              <a:rPr lang="hr-HR" dirty="0"/>
              <a:t>•	Izgradnja zamjenskih obiteljskih kuća gdje nije moguć program obnove i popravka</a:t>
            </a:r>
          </a:p>
          <a:p>
            <a:r>
              <a:rPr lang="hr-HR" dirty="0"/>
              <a:t>•	Obnova više stambenih zgrada u državnom vlasništvu ili vlasništvu JLS (konstruktivna sanacija objekta, što uključuje krovište, vanjsku stolariju, limariju, vanjske zidove, unutarnja stubišta te gdje je primjenjivo i ekonomično uvesti sustave zajedničkog grijanja stambenih jedinica).</a:t>
            </a:r>
          </a:p>
          <a:p>
            <a:r>
              <a:rPr lang="hr-HR" dirty="0"/>
              <a:t>•	Izgradnja više stambenih zgrada u državnom vlasništvu ili vlasništvu JLS u područjima gdje nema dostatan broj raspoloživih stambenih jedinica a značajne su potrebe obitelji za stambenim zbrinjavanjem</a:t>
            </a:r>
          </a:p>
          <a:p>
            <a:r>
              <a:rPr lang="hr-HR" dirty="0"/>
              <a:t>•	Ulaganja u povećanje stambenog fonda u javnom vlasništvu za najam mladim obiteljima</a:t>
            </a:r>
          </a:p>
          <a:p>
            <a:r>
              <a:rPr lang="hr-HR" dirty="0"/>
              <a:t>•	izgradanja, dogradnja ili rekonstrukcija infrastrukture s ciljem uspostave veteranskih centara</a:t>
            </a:r>
          </a:p>
          <a:p>
            <a:endParaRPr lang="hr-HR" dirty="0"/>
          </a:p>
        </p:txBody>
      </p:sp>
    </p:spTree>
    <p:extLst>
      <p:ext uri="{BB962C8B-B14F-4D97-AF65-F5344CB8AC3E}">
        <p14:creationId xmlns:p14="http://schemas.microsoft.com/office/powerpoint/2010/main" val="1643026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4" name="AutoShape 2" descr="Europska unija – Zajedno do fondova EU - Poslovna inteligencija">
            <a:extLst>
              <a:ext uri="{FF2B5EF4-FFF2-40B4-BE49-F238E27FC236}">
                <a16:creationId xmlns:a16="http://schemas.microsoft.com/office/drawing/2014/main" id="{E155350A-83A8-40E8-AC3E-485B42DD9439}"/>
              </a:ext>
            </a:extLst>
          </p:cNvPr>
          <p:cNvSpPr>
            <a:spLocks noChangeAspect="1" noChangeArrowheads="1"/>
          </p:cNvSpPr>
          <p:nvPr/>
        </p:nvSpPr>
        <p:spPr bwMode="auto">
          <a:xfrm>
            <a:off x="4800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7E958084-837B-4F0A-BA6C-6181DE4F92FE}"/>
              </a:ext>
            </a:extLst>
          </p:cNvPr>
          <p:cNvPicPr>
            <a:picLocks noChangeAspect="1"/>
          </p:cNvPicPr>
          <p:nvPr/>
        </p:nvPicPr>
        <p:blipFill>
          <a:blip r:embed="rId3"/>
          <a:stretch>
            <a:fillRect/>
          </a:stretch>
        </p:blipFill>
        <p:spPr>
          <a:xfrm>
            <a:off x="7074672" y="253997"/>
            <a:ext cx="2572667" cy="710737"/>
          </a:xfrm>
          <a:prstGeom prst="rect">
            <a:avLst/>
          </a:prstGeom>
        </p:spPr>
      </p:pic>
      <p:pic>
        <p:nvPicPr>
          <p:cNvPr id="17" name="Slika 3">
            <a:extLst>
              <a:ext uri="{FF2B5EF4-FFF2-40B4-BE49-F238E27FC236}">
                <a16:creationId xmlns:a16="http://schemas.microsoft.com/office/drawing/2014/main" id="{FF9C29F9-D1CA-4105-8E39-AC85A005698D}"/>
              </a:ext>
            </a:extLst>
          </p:cNvPr>
          <p:cNvPicPr/>
          <p:nvPr/>
        </p:nvPicPr>
        <p:blipFill>
          <a:blip r:embed="rId4">
            <a:extLst>
              <a:ext uri="{28A0092B-C50C-407E-A947-70E740481C1C}">
                <a14:useLocalDpi xmlns:a14="http://schemas.microsoft.com/office/drawing/2010/main" val="0"/>
              </a:ext>
            </a:extLst>
          </a:blip>
          <a:stretch>
            <a:fillRect/>
          </a:stretch>
        </p:blipFill>
        <p:spPr>
          <a:xfrm>
            <a:off x="575564" y="6006541"/>
            <a:ext cx="1866900" cy="662305"/>
          </a:xfrm>
          <a:prstGeom prst="rect">
            <a:avLst/>
          </a:prstGeom>
        </p:spPr>
      </p:pic>
      <p:pic>
        <p:nvPicPr>
          <p:cNvPr id="18" name="Slika 1">
            <a:extLst>
              <a:ext uri="{FF2B5EF4-FFF2-40B4-BE49-F238E27FC236}">
                <a16:creationId xmlns:a16="http://schemas.microsoft.com/office/drawing/2014/main" id="{40728568-E82E-4369-ACF8-D8C1A3396A39}"/>
              </a:ext>
            </a:extLst>
          </p:cNvPr>
          <p:cNvPicPr/>
          <p:nvPr/>
        </p:nvPicPr>
        <p:blipFill>
          <a:blip r:embed="rId5">
            <a:extLst>
              <a:ext uri="{28A0092B-C50C-407E-A947-70E740481C1C}">
                <a14:useLocalDpi xmlns:a14="http://schemas.microsoft.com/office/drawing/2010/main" val="0"/>
              </a:ext>
            </a:extLst>
          </a:blip>
          <a:stretch>
            <a:fillRect/>
          </a:stretch>
        </p:blipFill>
        <p:spPr>
          <a:xfrm>
            <a:off x="4215446" y="6006541"/>
            <a:ext cx="1297305" cy="805815"/>
          </a:xfrm>
          <a:prstGeom prst="rect">
            <a:avLst/>
          </a:prstGeom>
        </p:spPr>
      </p:pic>
      <p:pic>
        <p:nvPicPr>
          <p:cNvPr id="19" name="Slika 2">
            <a:extLst>
              <a:ext uri="{FF2B5EF4-FFF2-40B4-BE49-F238E27FC236}">
                <a16:creationId xmlns:a16="http://schemas.microsoft.com/office/drawing/2014/main" id="{8A6D6C5F-D4F1-4246-8B18-698EB1151B43}"/>
              </a:ext>
            </a:extLst>
          </p:cNvPr>
          <p:cNvPicPr>
            <a:picLocks noGrp="1"/>
          </p:cNvPicPr>
          <p:nvPr>
            <p:ph idx="1"/>
          </p:nvPr>
        </p:nvPicPr>
        <p:blipFill>
          <a:blip r:embed="rId6">
            <a:extLst>
              <a:ext uri="{28A0092B-C50C-407E-A947-70E740481C1C}">
                <a14:useLocalDpi xmlns:a14="http://schemas.microsoft.com/office/drawing/2010/main" val="0"/>
              </a:ext>
            </a:extLst>
          </a:blip>
          <a:stretch>
            <a:fillRect/>
          </a:stretch>
        </p:blipFill>
        <p:spPr>
          <a:xfrm>
            <a:off x="7463537" y="6006541"/>
            <a:ext cx="2183802" cy="630517"/>
          </a:xfrm>
          <a:prstGeom prst="rect">
            <a:avLst/>
          </a:prstGeom>
        </p:spPr>
      </p:pic>
      <p:sp>
        <p:nvSpPr>
          <p:cNvPr id="2" name="TextBox 1">
            <a:extLst>
              <a:ext uri="{FF2B5EF4-FFF2-40B4-BE49-F238E27FC236}">
                <a16:creationId xmlns:a16="http://schemas.microsoft.com/office/drawing/2014/main" id="{825A042C-9B2D-4A0B-8271-F11A31DB9CC9}"/>
              </a:ext>
            </a:extLst>
          </p:cNvPr>
          <p:cNvSpPr txBox="1"/>
          <p:nvPr/>
        </p:nvSpPr>
        <p:spPr>
          <a:xfrm>
            <a:off x="564740" y="-94663"/>
            <a:ext cx="8598716" cy="6217087"/>
          </a:xfrm>
          <a:prstGeom prst="rect">
            <a:avLst/>
          </a:prstGeom>
          <a:noFill/>
        </p:spPr>
        <p:txBody>
          <a:bodyPr wrap="square" rtlCol="0">
            <a:spAutoFit/>
          </a:bodyPr>
          <a:lstStyle/>
          <a:p>
            <a:endParaRPr lang="hr-HR" i="1" dirty="0"/>
          </a:p>
          <a:p>
            <a:endParaRPr lang="hr-HR" b="1" dirty="0"/>
          </a:p>
          <a:p>
            <a:r>
              <a:rPr lang="hr-HR" sz="2000" b="1" dirty="0"/>
              <a:t>Glavne ciljne skupine: </a:t>
            </a:r>
          </a:p>
          <a:p>
            <a:endParaRPr lang="hr-HR" dirty="0"/>
          </a:p>
          <a:p>
            <a:r>
              <a:rPr lang="hr-HR" dirty="0"/>
              <a:t>•	Ustanove socijalne skrbi, udruge, vjerske zajednice, druge pravne osobe i obrtnici koji pružaju socijalne usluge i udomitelji sukladno Zakonu o socijalnoj skrbi te njihovi djelatnici, korisničke skupine </a:t>
            </a:r>
          </a:p>
          <a:p>
            <a:r>
              <a:rPr lang="hr-HR" dirty="0"/>
              <a:t>•	Središnja tijela državne uprave, jedinice lokalne samouprave</a:t>
            </a:r>
          </a:p>
          <a:p>
            <a:r>
              <a:rPr lang="hr-HR" dirty="0"/>
              <a:t>•	Organizacije civilnog društva, strukovne komore </a:t>
            </a:r>
          </a:p>
          <a:p>
            <a:r>
              <a:rPr lang="hr-HR" dirty="0"/>
              <a:t>•	Veteranski centri kao pružatelji socijalnih usluga propisanim kategorijama korisnika prema zakonu, posebnim propisima i Statutu </a:t>
            </a:r>
          </a:p>
          <a:p>
            <a:r>
              <a:rPr lang="hr-HR" dirty="0"/>
              <a:t>•	Korisnici stambenih jedinica u vlasništvu države ili JLS i osobe koje zbog izvanrednih okolnosti ostanu bez jedine stambene jedinice uvjetne za stambeno zbrinjavanje</a:t>
            </a:r>
          </a:p>
          <a:p>
            <a:r>
              <a:rPr lang="hr-HR" dirty="0"/>
              <a:t>•	Studenti s prebivalištem na potpomognutim područjima i otocima</a:t>
            </a:r>
          </a:p>
          <a:p>
            <a:r>
              <a:rPr lang="hr-HR" dirty="0"/>
              <a:t>•	Žrtve nasilja u obitelji kojima SDUOSZ osigurava smještaj na području cijele RH</a:t>
            </a:r>
          </a:p>
          <a:p>
            <a:r>
              <a:rPr lang="hr-HR" dirty="0"/>
              <a:t>•	Višečlane obitelji s malom djecom, mlade obitelji i one koje se doseljavaju zbog poslovno/radno uvjetovanih okolnosti </a:t>
            </a:r>
          </a:p>
          <a:p>
            <a:r>
              <a:rPr lang="hr-HR" dirty="0"/>
              <a:t>•	Socijalno ugrožene i  raseljene osobe </a:t>
            </a:r>
          </a:p>
          <a:p>
            <a:r>
              <a:rPr lang="hr-HR" dirty="0"/>
              <a:t>•	Ustanove i komunalna društva, javne ustanove i tvrtke</a:t>
            </a:r>
          </a:p>
          <a:p>
            <a:r>
              <a:rPr lang="hr-HR" dirty="0"/>
              <a:t>•	Građani </a:t>
            </a:r>
          </a:p>
          <a:p>
            <a:r>
              <a:rPr lang="hr-HR" dirty="0"/>
              <a:t>•	Drugi osobni statusi prema posebnim propisima</a:t>
            </a:r>
          </a:p>
          <a:p>
            <a:endParaRPr lang="hr-HR" i="1" dirty="0"/>
          </a:p>
        </p:txBody>
      </p:sp>
      <p:sp>
        <p:nvSpPr>
          <p:cNvPr id="8" name="Naslov 1">
            <a:extLst>
              <a:ext uri="{FF2B5EF4-FFF2-40B4-BE49-F238E27FC236}">
                <a16:creationId xmlns:a16="http://schemas.microsoft.com/office/drawing/2014/main" id="{6D49F953-D660-4B98-8E32-60248C783BCF}"/>
              </a:ext>
            </a:extLst>
          </p:cNvPr>
          <p:cNvSpPr txBox="1">
            <a:spLocks/>
          </p:cNvSpPr>
          <p:nvPr/>
        </p:nvSpPr>
        <p:spPr>
          <a:xfrm>
            <a:off x="359225" y="-94663"/>
            <a:ext cx="8776386" cy="240588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hr-HR" sz="2400" b="1" i="1" dirty="0">
              <a:solidFill>
                <a:srgbClr val="0070C0"/>
              </a:solidFill>
              <a:latin typeface="Arial Black" panose="020B0A04020102020204" pitchFamily="34" charset="0"/>
            </a:endParaRPr>
          </a:p>
        </p:txBody>
      </p:sp>
    </p:spTree>
    <p:extLst>
      <p:ext uri="{BB962C8B-B14F-4D97-AF65-F5344CB8AC3E}">
        <p14:creationId xmlns:p14="http://schemas.microsoft.com/office/powerpoint/2010/main" val="20841847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pic>
        <p:nvPicPr>
          <p:cNvPr id="3" name="Slika 3">
            <a:extLst>
              <a:ext uri="{FF2B5EF4-FFF2-40B4-BE49-F238E27FC236}">
                <a16:creationId xmlns:a16="http://schemas.microsoft.com/office/drawing/2014/main" id="{02854B69-3717-4293-B45C-7CB04AF7EA9A}"/>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1396333" y="5523253"/>
            <a:ext cx="1516856" cy="538123"/>
          </a:xfrm>
          <a:prstGeom prst="rect">
            <a:avLst/>
          </a:prstGeom>
        </p:spPr>
      </p:pic>
      <p:pic>
        <p:nvPicPr>
          <p:cNvPr id="4" name="Slika 1">
            <a:extLst>
              <a:ext uri="{FF2B5EF4-FFF2-40B4-BE49-F238E27FC236}">
                <a16:creationId xmlns:a16="http://schemas.microsoft.com/office/drawing/2014/main" id="{E57ED35F-65B4-415C-B24B-62A7C889EA8D}"/>
              </a:ext>
            </a:extLst>
          </p:cNvPr>
          <p:cNvPicPr/>
          <p:nvPr/>
        </p:nvPicPr>
        <p:blipFill>
          <a:blip r:embed="rId5">
            <a:extLst>
              <a:ext uri="{28A0092B-C50C-407E-A947-70E740481C1C}">
                <a14:useLocalDpi xmlns:a14="http://schemas.microsoft.com/office/drawing/2010/main" val="0"/>
              </a:ext>
            </a:extLst>
          </a:blip>
          <a:stretch>
            <a:fillRect/>
          </a:stretch>
        </p:blipFill>
        <p:spPr>
          <a:xfrm>
            <a:off x="4353739" y="5523253"/>
            <a:ext cx="1054060" cy="654725"/>
          </a:xfrm>
          <a:prstGeom prst="rect">
            <a:avLst/>
          </a:prstGeom>
        </p:spPr>
      </p:pic>
      <p:pic>
        <p:nvPicPr>
          <p:cNvPr id="5" name="Slika 2">
            <a:extLst>
              <a:ext uri="{FF2B5EF4-FFF2-40B4-BE49-F238E27FC236}">
                <a16:creationId xmlns:a16="http://schemas.microsoft.com/office/drawing/2014/main" id="{020F58D8-6071-4866-B7AF-BF94CAFE1E84}"/>
              </a:ext>
            </a:extLst>
          </p:cNvPr>
          <p:cNvPicPr>
            <a:picLocks/>
          </p:cNvPicPr>
          <p:nvPr/>
        </p:nvPicPr>
        <p:blipFill>
          <a:blip r:embed="rId6">
            <a:extLst>
              <a:ext uri="{28A0092B-C50C-407E-A947-70E740481C1C}">
                <a14:useLocalDpi xmlns:a14="http://schemas.microsoft.com/office/drawing/2010/main" val="0"/>
              </a:ext>
            </a:extLst>
          </a:blip>
          <a:stretch>
            <a:fillRect/>
          </a:stretch>
        </p:blipFill>
        <p:spPr>
          <a:xfrm>
            <a:off x="6992811" y="5523253"/>
            <a:ext cx="1774339" cy="512295"/>
          </a:xfrm>
          <a:prstGeom prst="rect">
            <a:avLst/>
          </a:prstGeom>
        </p:spPr>
      </p:pic>
      <p:sp>
        <p:nvSpPr>
          <p:cNvPr id="8" name="Pravokutnik 7">
            <a:extLst>
              <a:ext uri="{FF2B5EF4-FFF2-40B4-BE49-F238E27FC236}">
                <a16:creationId xmlns:a16="http://schemas.microsoft.com/office/drawing/2014/main" id="{3473DDE3-1B9B-43AD-87CC-204E07CB759F}"/>
              </a:ext>
            </a:extLst>
          </p:cNvPr>
          <p:cNvSpPr/>
          <p:nvPr/>
        </p:nvSpPr>
        <p:spPr>
          <a:xfrm>
            <a:off x="1091572" y="1881129"/>
            <a:ext cx="7980694" cy="2776209"/>
          </a:xfrm>
          <a:prstGeom prst="rect">
            <a:avLst/>
          </a:prstGeom>
        </p:spPr>
        <p:txBody>
          <a:bodyPr wrap="square">
            <a:spAutoFit/>
          </a:bodyPr>
          <a:lstStyle/>
          <a:p>
            <a:pPr marL="0" marR="0" lvl="0" indent="0" algn="ctr" defTabSz="371475" rtl="0" eaLnBrk="1" fontAlgn="auto" latinLnBrk="0" hangingPunct="1">
              <a:lnSpc>
                <a:spcPct val="100000"/>
              </a:lnSpc>
              <a:spcBef>
                <a:spcPts val="0"/>
              </a:spcBef>
              <a:spcAft>
                <a:spcPts val="0"/>
              </a:spcAft>
              <a:buClrTx/>
              <a:buSzTx/>
              <a:buFontTx/>
              <a:buNone/>
              <a:tabLst/>
              <a:defRPr/>
            </a:pPr>
            <a:r>
              <a:rPr kumimoji="0" lang="hr-HR" sz="4875" b="1" i="0" u="none" strike="noStrike" kern="1200" cap="none" spc="0" normalizeH="0" baseline="0" noProof="0" dirty="0">
                <a:ln>
                  <a:noFill/>
                </a:ln>
                <a:solidFill>
                  <a:srgbClr val="0070C0"/>
                </a:solidFill>
                <a:effectLst/>
                <a:uLnTx/>
                <a:uFillTx/>
                <a:latin typeface="Arial" panose="020B0604020202020204" pitchFamily="34" charset="0"/>
                <a:ea typeface="+mn-ea"/>
                <a:cs typeface="Arial" panose="020B0604020202020204" pitchFamily="34" charset="0"/>
              </a:rPr>
              <a:t>Zahvaljujemo na pažnji!</a:t>
            </a:r>
          </a:p>
          <a:p>
            <a:pPr marL="0" marR="0" lvl="0" indent="0" algn="l" defTabSz="371475" rtl="0" eaLnBrk="1" fontAlgn="auto" latinLnBrk="0" hangingPunct="1">
              <a:lnSpc>
                <a:spcPct val="100000"/>
              </a:lnSpc>
              <a:spcBef>
                <a:spcPts val="0"/>
              </a:spcBef>
              <a:spcAft>
                <a:spcPts val="0"/>
              </a:spcAft>
              <a:buClrTx/>
              <a:buSzTx/>
              <a:buFontTx/>
              <a:buNone/>
              <a:tabLst/>
              <a:defRPr/>
            </a:pPr>
            <a:endParaRPr kumimoji="0" lang="hr-HR" sz="1463" b="1" i="0" u="none" strike="noStrike" kern="1200" cap="none" spc="0" normalizeH="0" baseline="0" noProof="0" dirty="0">
              <a:ln>
                <a:noFill/>
              </a:ln>
              <a:solidFill>
                <a:srgbClr val="0070C0"/>
              </a:solidFill>
              <a:effectLst/>
              <a:uLnTx/>
              <a:uFillTx/>
              <a:latin typeface="Arial" panose="020B0604020202020204" pitchFamily="34" charset="0"/>
              <a:ea typeface="+mn-ea"/>
              <a:cs typeface="Arial" panose="020B0604020202020204" pitchFamily="34" charset="0"/>
            </a:endParaRPr>
          </a:p>
          <a:p>
            <a:pPr marL="0" marR="0" lvl="0" indent="0" algn="ctr" defTabSz="371475" rtl="0" eaLnBrk="1" fontAlgn="auto" latinLnBrk="0" hangingPunct="1">
              <a:lnSpc>
                <a:spcPct val="250000"/>
              </a:lnSpc>
              <a:spcBef>
                <a:spcPts val="0"/>
              </a:spcBef>
              <a:spcAft>
                <a:spcPts val="0"/>
              </a:spcAft>
              <a:buClrTx/>
              <a:buSzTx/>
              <a:buFontTx/>
              <a:buNone/>
              <a:tabLst/>
              <a:defRPr/>
            </a:pPr>
            <a:r>
              <a:rPr kumimoji="0" lang="hr-HR" sz="1463" b="1" i="0" u="none" strike="noStrike" kern="1200" cap="none" spc="0" normalizeH="0" baseline="0" noProof="0" dirty="0">
                <a:ln>
                  <a:noFill/>
                </a:ln>
                <a:solidFill>
                  <a:srgbClr val="0070C0"/>
                </a:solidFill>
                <a:effectLst/>
                <a:uLnTx/>
                <a:uFillTx/>
                <a:latin typeface="Arial" panose="020B0604020202020204" pitchFamily="34" charset="0"/>
                <a:ea typeface="+mn-ea"/>
                <a:cs typeface="Arial" panose="020B0604020202020204" pitchFamily="34" charset="0"/>
              </a:rPr>
              <a:t>https://www.razvojnaagencijazagreb.hr/</a:t>
            </a:r>
          </a:p>
          <a:p>
            <a:pPr marL="0" marR="0" lvl="0" indent="0" algn="ctr" defTabSz="371475" rtl="0" eaLnBrk="1" fontAlgn="auto" latinLnBrk="0" hangingPunct="1">
              <a:lnSpc>
                <a:spcPct val="150000"/>
              </a:lnSpc>
              <a:spcBef>
                <a:spcPts val="0"/>
              </a:spcBef>
              <a:spcAft>
                <a:spcPts val="0"/>
              </a:spcAft>
              <a:buClrTx/>
              <a:buSzTx/>
              <a:buFontTx/>
              <a:buNone/>
              <a:tabLst/>
              <a:defRPr/>
            </a:pPr>
            <a:r>
              <a:rPr kumimoji="0" lang="hr-HR" sz="1463" b="1" i="0" u="none" strike="noStrike" kern="1200" cap="none" spc="0" normalizeH="0" baseline="0" noProof="0" dirty="0">
                <a:ln>
                  <a:noFill/>
                </a:ln>
                <a:solidFill>
                  <a:srgbClr val="0070C0"/>
                </a:solidFill>
                <a:effectLst/>
                <a:uLnTx/>
                <a:uFillTx/>
                <a:latin typeface="Arial" panose="020B0604020202020204" pitchFamily="34" charset="0"/>
                <a:ea typeface="+mn-ea"/>
                <a:cs typeface="Arial" panose="020B0604020202020204" pitchFamily="34" charset="0"/>
              </a:rPr>
              <a:t>Prilaz Ivana Visina 1-3 / 10 000 Zagreb, Hrvatska</a:t>
            </a:r>
          </a:p>
          <a:p>
            <a:pPr marL="0" marR="0" lvl="0" indent="0" algn="ctr" defTabSz="371475" rtl="0" eaLnBrk="1" fontAlgn="auto" latinLnBrk="0" hangingPunct="1">
              <a:lnSpc>
                <a:spcPct val="150000"/>
              </a:lnSpc>
              <a:spcBef>
                <a:spcPts val="0"/>
              </a:spcBef>
              <a:spcAft>
                <a:spcPts val="0"/>
              </a:spcAft>
              <a:buClrTx/>
              <a:buSzTx/>
              <a:buFontTx/>
              <a:buNone/>
              <a:tabLst/>
              <a:defRPr/>
            </a:pPr>
            <a:r>
              <a:rPr kumimoji="0" lang="hr-HR" sz="1463" b="1" i="0" u="none" strike="noStrike" kern="1200" cap="none" spc="0" normalizeH="0" baseline="0" noProof="0" dirty="0">
                <a:ln>
                  <a:noFill/>
                </a:ln>
                <a:solidFill>
                  <a:srgbClr val="0070C0"/>
                </a:solidFill>
                <a:effectLst/>
                <a:uLnTx/>
                <a:uFillTx/>
                <a:latin typeface="Arial" panose="020B0604020202020204" pitchFamily="34" charset="0"/>
                <a:ea typeface="+mn-ea"/>
                <a:cs typeface="Arial" panose="020B0604020202020204" pitchFamily="34" charset="0"/>
              </a:rPr>
              <a:t>Tel: +385 1 460 3482</a:t>
            </a:r>
          </a:p>
          <a:p>
            <a:pPr marL="0" marR="0" lvl="0" indent="0" algn="ctr" defTabSz="371475" rtl="0" eaLnBrk="1" fontAlgn="auto" latinLnBrk="0" hangingPunct="1">
              <a:lnSpc>
                <a:spcPct val="250000"/>
              </a:lnSpc>
              <a:spcBef>
                <a:spcPts val="0"/>
              </a:spcBef>
              <a:spcAft>
                <a:spcPts val="0"/>
              </a:spcAft>
              <a:buClrTx/>
              <a:buSzTx/>
              <a:buFontTx/>
              <a:buNone/>
              <a:tabLst/>
              <a:defRPr/>
            </a:pPr>
            <a:r>
              <a:rPr kumimoji="0" lang="hr-HR" sz="1463" b="1" i="0" u="none" strike="noStrike" kern="1200" cap="none" spc="0" normalizeH="0" baseline="0" noProof="0" dirty="0">
                <a:ln>
                  <a:noFill/>
                </a:ln>
                <a:solidFill>
                  <a:srgbClr val="0070C0"/>
                </a:solidFill>
                <a:effectLst/>
                <a:uLnTx/>
                <a:uFillTx/>
                <a:latin typeface="Arial" panose="020B0604020202020204" pitchFamily="34" charset="0"/>
                <a:ea typeface="+mn-ea"/>
                <a:cs typeface="Arial" panose="020B0604020202020204" pitchFamily="34" charset="0"/>
                <a:hlinkClick r:id="rId7">
                  <a:extLst>
                    <a:ext uri="{A12FA001-AC4F-418D-AE19-62706E023703}">
                      <ahyp:hlinkClr xmlns:ahyp="http://schemas.microsoft.com/office/drawing/2018/hyperlinkcolor" val="tx"/>
                    </a:ext>
                  </a:extLst>
                </a:hlinkClick>
              </a:rPr>
              <a:t>razvojna.agencija@zagreb.hr</a:t>
            </a:r>
            <a:r>
              <a:rPr kumimoji="0" lang="hr-HR" sz="1463" b="1" i="0" u="none" strike="noStrike" kern="1200" cap="none" spc="0" normalizeH="0" baseline="0" noProof="0" dirty="0">
                <a:ln>
                  <a:noFill/>
                </a:ln>
                <a:solidFill>
                  <a:srgbClr val="0070C0"/>
                </a:solidFill>
                <a:effectLst/>
                <a:uLnTx/>
                <a:uFillTx/>
                <a:latin typeface="Arial" panose="020B0604020202020204" pitchFamily="34" charset="0"/>
                <a:ea typeface="+mn-ea"/>
                <a:cs typeface="Arial" panose="020B0604020202020204" pitchFamily="34" charset="0"/>
              </a:rPr>
              <a:t> </a:t>
            </a:r>
            <a:endParaRPr kumimoji="0" lang="hr-HR" sz="1463"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26695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4" name="AutoShape 2" descr="Europska unija – Zajedno do fondova EU - Poslovna inteligencija">
            <a:extLst>
              <a:ext uri="{FF2B5EF4-FFF2-40B4-BE49-F238E27FC236}">
                <a16:creationId xmlns:a16="http://schemas.microsoft.com/office/drawing/2014/main" id="{E155350A-83A8-40E8-AC3E-485B42DD9439}"/>
              </a:ext>
            </a:extLst>
          </p:cNvPr>
          <p:cNvSpPr>
            <a:spLocks noChangeAspect="1" noChangeArrowheads="1"/>
          </p:cNvSpPr>
          <p:nvPr/>
        </p:nvSpPr>
        <p:spPr bwMode="auto">
          <a:xfrm>
            <a:off x="4800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7E958084-837B-4F0A-BA6C-6181DE4F92FE}"/>
              </a:ext>
            </a:extLst>
          </p:cNvPr>
          <p:cNvPicPr>
            <a:picLocks noChangeAspect="1"/>
          </p:cNvPicPr>
          <p:nvPr/>
        </p:nvPicPr>
        <p:blipFill>
          <a:blip r:embed="rId3"/>
          <a:stretch>
            <a:fillRect/>
          </a:stretch>
        </p:blipFill>
        <p:spPr>
          <a:xfrm>
            <a:off x="7074672" y="253997"/>
            <a:ext cx="2572667" cy="710737"/>
          </a:xfrm>
          <a:prstGeom prst="rect">
            <a:avLst/>
          </a:prstGeom>
        </p:spPr>
      </p:pic>
      <p:pic>
        <p:nvPicPr>
          <p:cNvPr id="17" name="Slika 3">
            <a:extLst>
              <a:ext uri="{FF2B5EF4-FFF2-40B4-BE49-F238E27FC236}">
                <a16:creationId xmlns:a16="http://schemas.microsoft.com/office/drawing/2014/main" id="{FF9C29F9-D1CA-4105-8E39-AC85A005698D}"/>
              </a:ext>
            </a:extLst>
          </p:cNvPr>
          <p:cNvPicPr/>
          <p:nvPr/>
        </p:nvPicPr>
        <p:blipFill>
          <a:blip r:embed="rId4">
            <a:extLst>
              <a:ext uri="{28A0092B-C50C-407E-A947-70E740481C1C}">
                <a14:useLocalDpi xmlns:a14="http://schemas.microsoft.com/office/drawing/2010/main" val="0"/>
              </a:ext>
            </a:extLst>
          </a:blip>
          <a:stretch>
            <a:fillRect/>
          </a:stretch>
        </p:blipFill>
        <p:spPr>
          <a:xfrm>
            <a:off x="575564" y="6006541"/>
            <a:ext cx="1866900" cy="662305"/>
          </a:xfrm>
          <a:prstGeom prst="rect">
            <a:avLst/>
          </a:prstGeom>
        </p:spPr>
      </p:pic>
      <p:pic>
        <p:nvPicPr>
          <p:cNvPr id="18" name="Slika 1">
            <a:extLst>
              <a:ext uri="{FF2B5EF4-FFF2-40B4-BE49-F238E27FC236}">
                <a16:creationId xmlns:a16="http://schemas.microsoft.com/office/drawing/2014/main" id="{40728568-E82E-4369-ACF8-D8C1A3396A39}"/>
              </a:ext>
            </a:extLst>
          </p:cNvPr>
          <p:cNvPicPr/>
          <p:nvPr/>
        </p:nvPicPr>
        <p:blipFill>
          <a:blip r:embed="rId5">
            <a:extLst>
              <a:ext uri="{28A0092B-C50C-407E-A947-70E740481C1C}">
                <a14:useLocalDpi xmlns:a14="http://schemas.microsoft.com/office/drawing/2010/main" val="0"/>
              </a:ext>
            </a:extLst>
          </a:blip>
          <a:stretch>
            <a:fillRect/>
          </a:stretch>
        </p:blipFill>
        <p:spPr>
          <a:xfrm>
            <a:off x="4215446" y="6006541"/>
            <a:ext cx="1297305" cy="805815"/>
          </a:xfrm>
          <a:prstGeom prst="rect">
            <a:avLst/>
          </a:prstGeom>
        </p:spPr>
      </p:pic>
      <p:pic>
        <p:nvPicPr>
          <p:cNvPr id="19" name="Slika 2">
            <a:extLst>
              <a:ext uri="{FF2B5EF4-FFF2-40B4-BE49-F238E27FC236}">
                <a16:creationId xmlns:a16="http://schemas.microsoft.com/office/drawing/2014/main" id="{8A6D6C5F-D4F1-4246-8B18-698EB1151B43}"/>
              </a:ext>
            </a:extLst>
          </p:cNvPr>
          <p:cNvPicPr>
            <a:picLocks noGrp="1"/>
          </p:cNvPicPr>
          <p:nvPr>
            <p:ph idx="1"/>
          </p:nvPr>
        </p:nvPicPr>
        <p:blipFill>
          <a:blip r:embed="rId6">
            <a:extLst>
              <a:ext uri="{28A0092B-C50C-407E-A947-70E740481C1C}">
                <a14:useLocalDpi xmlns:a14="http://schemas.microsoft.com/office/drawing/2010/main" val="0"/>
              </a:ext>
            </a:extLst>
          </a:blip>
          <a:stretch>
            <a:fillRect/>
          </a:stretch>
        </p:blipFill>
        <p:spPr>
          <a:xfrm>
            <a:off x="7463537" y="6006541"/>
            <a:ext cx="2183802" cy="630517"/>
          </a:xfrm>
          <a:prstGeom prst="rect">
            <a:avLst/>
          </a:prstGeom>
        </p:spPr>
      </p:pic>
      <p:sp>
        <p:nvSpPr>
          <p:cNvPr id="2" name="TextBox 1">
            <a:extLst>
              <a:ext uri="{FF2B5EF4-FFF2-40B4-BE49-F238E27FC236}">
                <a16:creationId xmlns:a16="http://schemas.microsoft.com/office/drawing/2014/main" id="{825A042C-9B2D-4A0B-8271-F11A31DB9CC9}"/>
              </a:ext>
            </a:extLst>
          </p:cNvPr>
          <p:cNvSpPr txBox="1"/>
          <p:nvPr/>
        </p:nvSpPr>
        <p:spPr>
          <a:xfrm>
            <a:off x="330561" y="1627019"/>
            <a:ext cx="8598716" cy="461665"/>
          </a:xfrm>
          <a:prstGeom prst="rect">
            <a:avLst/>
          </a:prstGeom>
          <a:noFill/>
        </p:spPr>
        <p:txBody>
          <a:bodyPr wrap="square" rtlCol="0">
            <a:spAutoFit/>
          </a:bodyPr>
          <a:lstStyle/>
          <a:p>
            <a:r>
              <a:rPr lang="hr-HR" sz="2400" b="1" dirty="0"/>
              <a:t>1.1. NPOO 2021.-2026.</a:t>
            </a:r>
          </a:p>
        </p:txBody>
      </p:sp>
      <p:sp>
        <p:nvSpPr>
          <p:cNvPr id="8" name="Naslov 1">
            <a:extLst>
              <a:ext uri="{FF2B5EF4-FFF2-40B4-BE49-F238E27FC236}">
                <a16:creationId xmlns:a16="http://schemas.microsoft.com/office/drawing/2014/main" id="{6D49F953-D660-4B98-8E32-60248C783BCF}"/>
              </a:ext>
            </a:extLst>
          </p:cNvPr>
          <p:cNvSpPr txBox="1">
            <a:spLocks/>
          </p:cNvSpPr>
          <p:nvPr/>
        </p:nvSpPr>
        <p:spPr>
          <a:xfrm>
            <a:off x="359225" y="-94663"/>
            <a:ext cx="8776386" cy="240588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hr-HR" sz="2400" b="1" dirty="0">
                <a:solidFill>
                  <a:srgbClr val="0070C0"/>
                </a:solidFill>
                <a:latin typeface="Arial Black" panose="020B0A04020102020204" pitchFamily="34" charset="0"/>
              </a:rPr>
              <a:t>1. Privremeni smještaj funkcionalno ovisnih starijih osoba</a:t>
            </a:r>
            <a:endParaRPr lang="hr-HR" sz="2400" b="1" i="1" dirty="0">
              <a:solidFill>
                <a:srgbClr val="0070C0"/>
              </a:solidFill>
              <a:latin typeface="Arial Black" panose="020B0A04020102020204" pitchFamily="34" charset="0"/>
            </a:endParaRPr>
          </a:p>
        </p:txBody>
      </p:sp>
      <p:sp>
        <p:nvSpPr>
          <p:cNvPr id="3" name="TextBox 2">
            <a:extLst>
              <a:ext uri="{FF2B5EF4-FFF2-40B4-BE49-F238E27FC236}">
                <a16:creationId xmlns:a16="http://schemas.microsoft.com/office/drawing/2014/main" id="{63902610-ED14-430D-8D7D-BD67D0069A5E}"/>
              </a:ext>
            </a:extLst>
          </p:cNvPr>
          <p:cNvSpPr txBox="1"/>
          <p:nvPr/>
        </p:nvSpPr>
        <p:spPr>
          <a:xfrm>
            <a:off x="330561" y="2338992"/>
            <a:ext cx="8108711" cy="1754326"/>
          </a:xfrm>
          <a:prstGeom prst="rect">
            <a:avLst/>
          </a:prstGeom>
          <a:noFill/>
        </p:spPr>
        <p:txBody>
          <a:bodyPr wrap="square" rtlCol="0">
            <a:spAutoFit/>
          </a:bodyPr>
          <a:lstStyle/>
          <a:p>
            <a:r>
              <a:rPr lang="hr-HR" dirty="0"/>
              <a:t>U svrhu poboljšanja dostupnosti, pristupačnosti, priuštivosti i kvalitete socijalnih usluga za starije osobe te usklađivanja obiteljskog i poslovnog života osoba koje brinu za starije osobe (većinom žene) potrebno je unaprijediti sustav socijalnih usluga za starije osobe. Programom Vlade predviđeno je da će se povećati kapacitet smještaja te poboljšati sustav skrbi za starije i nemoćne uvođenjem kriterija, standarda i kontrole kvalitete skrbi smještaja.</a:t>
            </a:r>
          </a:p>
        </p:txBody>
      </p:sp>
    </p:spTree>
    <p:extLst>
      <p:ext uri="{BB962C8B-B14F-4D97-AF65-F5344CB8AC3E}">
        <p14:creationId xmlns:p14="http://schemas.microsoft.com/office/powerpoint/2010/main" val="816580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4" name="AutoShape 2" descr="Europska unija – Zajedno do fondova EU - Poslovna inteligencija">
            <a:extLst>
              <a:ext uri="{FF2B5EF4-FFF2-40B4-BE49-F238E27FC236}">
                <a16:creationId xmlns:a16="http://schemas.microsoft.com/office/drawing/2014/main" id="{E155350A-83A8-40E8-AC3E-485B42DD9439}"/>
              </a:ext>
            </a:extLst>
          </p:cNvPr>
          <p:cNvSpPr>
            <a:spLocks noChangeAspect="1" noChangeArrowheads="1"/>
          </p:cNvSpPr>
          <p:nvPr/>
        </p:nvSpPr>
        <p:spPr bwMode="auto">
          <a:xfrm>
            <a:off x="4800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7E958084-837B-4F0A-BA6C-6181DE4F92FE}"/>
              </a:ext>
            </a:extLst>
          </p:cNvPr>
          <p:cNvPicPr>
            <a:picLocks noChangeAspect="1"/>
          </p:cNvPicPr>
          <p:nvPr/>
        </p:nvPicPr>
        <p:blipFill>
          <a:blip r:embed="rId3"/>
          <a:stretch>
            <a:fillRect/>
          </a:stretch>
        </p:blipFill>
        <p:spPr>
          <a:xfrm>
            <a:off x="7074672" y="253997"/>
            <a:ext cx="2572667" cy="710737"/>
          </a:xfrm>
          <a:prstGeom prst="rect">
            <a:avLst/>
          </a:prstGeom>
        </p:spPr>
      </p:pic>
      <p:pic>
        <p:nvPicPr>
          <p:cNvPr id="17" name="Slika 3">
            <a:extLst>
              <a:ext uri="{FF2B5EF4-FFF2-40B4-BE49-F238E27FC236}">
                <a16:creationId xmlns:a16="http://schemas.microsoft.com/office/drawing/2014/main" id="{FF9C29F9-D1CA-4105-8E39-AC85A005698D}"/>
              </a:ext>
            </a:extLst>
          </p:cNvPr>
          <p:cNvPicPr/>
          <p:nvPr/>
        </p:nvPicPr>
        <p:blipFill>
          <a:blip r:embed="rId4">
            <a:extLst>
              <a:ext uri="{28A0092B-C50C-407E-A947-70E740481C1C}">
                <a14:useLocalDpi xmlns:a14="http://schemas.microsoft.com/office/drawing/2010/main" val="0"/>
              </a:ext>
            </a:extLst>
          </a:blip>
          <a:stretch>
            <a:fillRect/>
          </a:stretch>
        </p:blipFill>
        <p:spPr>
          <a:xfrm>
            <a:off x="575564" y="6006541"/>
            <a:ext cx="1866900" cy="662305"/>
          </a:xfrm>
          <a:prstGeom prst="rect">
            <a:avLst/>
          </a:prstGeom>
        </p:spPr>
      </p:pic>
      <p:pic>
        <p:nvPicPr>
          <p:cNvPr id="18" name="Slika 1">
            <a:extLst>
              <a:ext uri="{FF2B5EF4-FFF2-40B4-BE49-F238E27FC236}">
                <a16:creationId xmlns:a16="http://schemas.microsoft.com/office/drawing/2014/main" id="{40728568-E82E-4369-ACF8-D8C1A3396A39}"/>
              </a:ext>
            </a:extLst>
          </p:cNvPr>
          <p:cNvPicPr/>
          <p:nvPr/>
        </p:nvPicPr>
        <p:blipFill>
          <a:blip r:embed="rId5">
            <a:extLst>
              <a:ext uri="{28A0092B-C50C-407E-A947-70E740481C1C}">
                <a14:useLocalDpi xmlns:a14="http://schemas.microsoft.com/office/drawing/2010/main" val="0"/>
              </a:ext>
            </a:extLst>
          </a:blip>
          <a:stretch>
            <a:fillRect/>
          </a:stretch>
        </p:blipFill>
        <p:spPr>
          <a:xfrm>
            <a:off x="4215446" y="6006541"/>
            <a:ext cx="1297305" cy="805815"/>
          </a:xfrm>
          <a:prstGeom prst="rect">
            <a:avLst/>
          </a:prstGeom>
        </p:spPr>
      </p:pic>
      <p:pic>
        <p:nvPicPr>
          <p:cNvPr id="19" name="Slika 2">
            <a:extLst>
              <a:ext uri="{FF2B5EF4-FFF2-40B4-BE49-F238E27FC236}">
                <a16:creationId xmlns:a16="http://schemas.microsoft.com/office/drawing/2014/main" id="{8A6D6C5F-D4F1-4246-8B18-698EB1151B43}"/>
              </a:ext>
            </a:extLst>
          </p:cNvPr>
          <p:cNvPicPr>
            <a:picLocks noGrp="1"/>
          </p:cNvPicPr>
          <p:nvPr>
            <p:ph idx="1"/>
          </p:nvPr>
        </p:nvPicPr>
        <p:blipFill>
          <a:blip r:embed="rId6">
            <a:extLst>
              <a:ext uri="{28A0092B-C50C-407E-A947-70E740481C1C}">
                <a14:useLocalDpi xmlns:a14="http://schemas.microsoft.com/office/drawing/2010/main" val="0"/>
              </a:ext>
            </a:extLst>
          </a:blip>
          <a:stretch>
            <a:fillRect/>
          </a:stretch>
        </p:blipFill>
        <p:spPr>
          <a:xfrm>
            <a:off x="6187186" y="5746587"/>
            <a:ext cx="3143250" cy="1028700"/>
          </a:xfrm>
          <a:prstGeom prst="rect">
            <a:avLst/>
          </a:prstGeom>
        </p:spPr>
      </p:pic>
      <p:sp>
        <p:nvSpPr>
          <p:cNvPr id="10" name="TextBox 1">
            <a:extLst>
              <a:ext uri="{FF2B5EF4-FFF2-40B4-BE49-F238E27FC236}">
                <a16:creationId xmlns:a16="http://schemas.microsoft.com/office/drawing/2014/main" id="{A71D616F-0037-4DA1-A245-A7EBD53CB351}"/>
              </a:ext>
            </a:extLst>
          </p:cNvPr>
          <p:cNvSpPr txBox="1">
            <a:spLocks noGrp="1"/>
          </p:cNvSpPr>
          <p:nvPr>
            <p:ph type="title"/>
          </p:nvPr>
        </p:nvSpPr>
        <p:spPr>
          <a:xfrm>
            <a:off x="721518" y="-945938"/>
            <a:ext cx="8462963" cy="7543604"/>
          </a:xfrm>
          <a:prstGeom prst="rect">
            <a:avLst/>
          </a:prstGeom>
          <a:noFill/>
        </p:spPr>
        <p:txBody>
          <a:bodyPr wrap="square" rtlCol="0">
            <a:spAutoFit/>
          </a:bodyPr>
          <a:lstStyle/>
          <a:p>
            <a:br>
              <a:rPr lang="hr-HR" sz="2000" b="1" dirty="0"/>
            </a:br>
            <a:br>
              <a:rPr lang="hr-HR" sz="2000" b="1" dirty="0"/>
            </a:br>
            <a:br>
              <a:rPr lang="hr-HR" sz="2000" b="1" dirty="0"/>
            </a:br>
            <a:br>
              <a:rPr lang="hr-HR" sz="2000" b="1" dirty="0"/>
            </a:br>
            <a:br>
              <a:rPr lang="hr-HR" sz="2000" b="1" dirty="0"/>
            </a:br>
            <a:br>
              <a:rPr lang="hr-HR" sz="2000" b="1" dirty="0"/>
            </a:br>
            <a:br>
              <a:rPr lang="hr-HR" sz="2000" b="1" dirty="0"/>
            </a:br>
            <a:br>
              <a:rPr lang="hr-HR" sz="2000" b="1" u="sng" dirty="0"/>
            </a:br>
            <a:r>
              <a:rPr lang="hr-HR" sz="2000" b="1" u="sng" dirty="0">
                <a:latin typeface="Calibri" panose="020F0502020204030204" pitchFamily="34" charset="0"/>
                <a:cs typeface="Calibri" panose="020F0502020204030204" pitchFamily="34" charset="0"/>
              </a:rPr>
              <a:t>C4.3. R3 Razvoj usluga u zajednici radi prevencije institucionalizacije</a:t>
            </a:r>
            <a:br>
              <a:rPr lang="hr-HR" sz="1400" b="1" dirty="0"/>
            </a:br>
            <a:br>
              <a:rPr lang="hr-HR" sz="1400" b="1" dirty="0"/>
            </a:br>
            <a:br>
              <a:rPr lang="hr-HR" sz="1400" b="1" dirty="0"/>
            </a:br>
            <a:r>
              <a:rPr lang="hr-HR" sz="1800" dirty="0">
                <a:latin typeface="Calibri" panose="020F0502020204030204" pitchFamily="34" charset="0"/>
                <a:cs typeface="Calibri" panose="020F0502020204030204" pitchFamily="34" charset="0"/>
              </a:rPr>
              <a:t>Razvojem dostatnih, dostupnih i odgovarajućih usluga u zajednici koje su usmjerene podršci pojedincu i obitelji (savjetovanje i pomaganje, psihosocijalna podrška, rana intervencija, pomoć pri uključivanju u programe odgoja i obrazovanja, pomoć u kući, dnevni boravak i organizirano stanovanje), standardizacijom, unapređenjem i provođenjem mjera </a:t>
            </a:r>
            <a:r>
              <a:rPr lang="hr-HR" sz="1800" dirty="0" err="1">
                <a:latin typeface="Calibri" panose="020F0502020204030204" pitchFamily="34" charset="0"/>
                <a:cs typeface="Calibri" panose="020F0502020204030204" pitchFamily="34" charset="0"/>
              </a:rPr>
              <a:t>obiteljskopravne</a:t>
            </a:r>
            <a:r>
              <a:rPr lang="hr-HR" sz="1800" dirty="0">
                <a:latin typeface="Calibri" panose="020F0502020204030204" pitchFamily="34" charset="0"/>
                <a:cs typeface="Calibri" panose="020F0502020204030204" pitchFamily="34" charset="0"/>
              </a:rPr>
              <a:t> zaštite te osiguravanjem održivosti pružanja </a:t>
            </a:r>
            <a:r>
              <a:rPr lang="hr-HR" sz="1800" dirty="0" err="1">
                <a:latin typeface="Calibri" panose="020F0502020204030204" pitchFamily="34" charset="0"/>
                <a:cs typeface="Calibri" panose="020F0502020204030204" pitchFamily="34" charset="0"/>
              </a:rPr>
              <a:t>izvaninstitucijskih</a:t>
            </a:r>
            <a:r>
              <a:rPr lang="hr-HR" sz="1800" dirty="0">
                <a:latin typeface="Calibri" panose="020F0502020204030204" pitchFamily="34" charset="0"/>
                <a:cs typeface="Calibri" panose="020F0502020204030204" pitchFamily="34" charset="0"/>
              </a:rPr>
              <a:t> usluga i mjera </a:t>
            </a:r>
            <a:r>
              <a:rPr lang="hr-HR" sz="1800" dirty="0" err="1">
                <a:latin typeface="Calibri" panose="020F0502020204030204" pitchFamily="34" charset="0"/>
                <a:cs typeface="Calibri" panose="020F0502020204030204" pitchFamily="34" charset="0"/>
              </a:rPr>
              <a:t>obiteljskopravne</a:t>
            </a:r>
            <a:r>
              <a:rPr lang="hr-HR" sz="1800" dirty="0">
                <a:latin typeface="Calibri" panose="020F0502020204030204" pitchFamily="34" charset="0"/>
                <a:cs typeface="Calibri" panose="020F0502020204030204" pitchFamily="34" charset="0"/>
              </a:rPr>
              <a:t> zaštite prevenira se ulazak novih korisnika u instituciju i omogućuje daljnji proces </a:t>
            </a:r>
            <a:r>
              <a:rPr lang="hr-HR" sz="1800" dirty="0" err="1">
                <a:latin typeface="Calibri" panose="020F0502020204030204" pitchFamily="34" charset="0"/>
                <a:cs typeface="Calibri" panose="020F0502020204030204" pitchFamily="34" charset="0"/>
              </a:rPr>
              <a:t>deinstitucionalizacije</a:t>
            </a:r>
            <a:r>
              <a:rPr lang="hr-HR" sz="1800" dirty="0">
                <a:latin typeface="Calibri" panose="020F0502020204030204" pitchFamily="34" charset="0"/>
                <a:cs typeface="Calibri" panose="020F0502020204030204" pitchFamily="34" charset="0"/>
              </a:rPr>
              <a:t>.</a:t>
            </a:r>
            <a:br>
              <a:rPr lang="hr-HR" sz="1800" dirty="0">
                <a:latin typeface="Calibri" panose="020F0502020204030204" pitchFamily="34" charset="0"/>
                <a:cs typeface="Calibri" panose="020F0502020204030204" pitchFamily="34" charset="0"/>
              </a:rPr>
            </a:br>
            <a:br>
              <a:rPr lang="hr-HR" sz="1800" dirty="0">
                <a:latin typeface="Calibri" panose="020F0502020204030204" pitchFamily="34" charset="0"/>
                <a:cs typeface="Calibri" panose="020F0502020204030204" pitchFamily="34" charset="0"/>
              </a:rPr>
            </a:br>
            <a:r>
              <a:rPr lang="hr-HR" sz="1800" dirty="0">
                <a:latin typeface="Calibri" panose="020F0502020204030204" pitchFamily="34" charset="0"/>
                <a:cs typeface="Calibri" panose="020F0502020204030204" pitchFamily="34" charset="0"/>
              </a:rPr>
              <a:t>U narednom razdoblju planirane su aktivnosti stvaranja strateškog okvira za daljnji razvoj socijalnih usluga u zajednici i nastavka procesa </a:t>
            </a:r>
            <a:r>
              <a:rPr lang="hr-HR" sz="1800" dirty="0" err="1">
                <a:latin typeface="Calibri" panose="020F0502020204030204" pitchFamily="34" charset="0"/>
                <a:cs typeface="Calibri" panose="020F0502020204030204" pitchFamily="34" charset="0"/>
              </a:rPr>
              <a:t>deinstitucionalizacije</a:t>
            </a:r>
            <a:r>
              <a:rPr lang="hr-HR" sz="1800" dirty="0">
                <a:latin typeface="Calibri" panose="020F0502020204030204" pitchFamily="34" charset="0"/>
                <a:cs typeface="Calibri" panose="020F0502020204030204" pitchFamily="34" charset="0"/>
              </a:rPr>
              <a:t> čime se želi postići da korisnici dobivaju usluge u svojim domovima i lokalnim zajednicama.</a:t>
            </a:r>
            <a:br>
              <a:rPr lang="hr-HR" sz="1800" dirty="0">
                <a:latin typeface="Calibri" panose="020F0502020204030204" pitchFamily="34" charset="0"/>
                <a:cs typeface="Calibri" panose="020F0502020204030204" pitchFamily="34" charset="0"/>
              </a:rPr>
            </a:br>
            <a:br>
              <a:rPr lang="hr-HR" dirty="0"/>
            </a:br>
            <a:br>
              <a:rPr lang="hr-HR" dirty="0"/>
            </a:br>
            <a:endParaRPr lang="hr-HR" dirty="0"/>
          </a:p>
        </p:txBody>
      </p:sp>
    </p:spTree>
    <p:extLst>
      <p:ext uri="{BB962C8B-B14F-4D97-AF65-F5344CB8AC3E}">
        <p14:creationId xmlns:p14="http://schemas.microsoft.com/office/powerpoint/2010/main" val="19657699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4" name="AutoShape 2" descr="Europska unija – Zajedno do fondova EU - Poslovna inteligencija">
            <a:extLst>
              <a:ext uri="{FF2B5EF4-FFF2-40B4-BE49-F238E27FC236}">
                <a16:creationId xmlns:a16="http://schemas.microsoft.com/office/drawing/2014/main" id="{E155350A-83A8-40E8-AC3E-485B42DD9439}"/>
              </a:ext>
            </a:extLst>
          </p:cNvPr>
          <p:cNvSpPr>
            <a:spLocks noChangeAspect="1" noChangeArrowheads="1"/>
          </p:cNvSpPr>
          <p:nvPr/>
        </p:nvSpPr>
        <p:spPr bwMode="auto">
          <a:xfrm>
            <a:off x="4800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7E958084-837B-4F0A-BA6C-6181DE4F92FE}"/>
              </a:ext>
            </a:extLst>
          </p:cNvPr>
          <p:cNvPicPr>
            <a:picLocks noChangeAspect="1"/>
          </p:cNvPicPr>
          <p:nvPr/>
        </p:nvPicPr>
        <p:blipFill>
          <a:blip r:embed="rId3"/>
          <a:stretch>
            <a:fillRect/>
          </a:stretch>
        </p:blipFill>
        <p:spPr>
          <a:xfrm>
            <a:off x="7074672" y="253997"/>
            <a:ext cx="2572667" cy="710737"/>
          </a:xfrm>
          <a:prstGeom prst="rect">
            <a:avLst/>
          </a:prstGeom>
        </p:spPr>
      </p:pic>
      <p:pic>
        <p:nvPicPr>
          <p:cNvPr id="17" name="Slika 3">
            <a:extLst>
              <a:ext uri="{FF2B5EF4-FFF2-40B4-BE49-F238E27FC236}">
                <a16:creationId xmlns:a16="http://schemas.microsoft.com/office/drawing/2014/main" id="{FF9C29F9-D1CA-4105-8E39-AC85A005698D}"/>
              </a:ext>
            </a:extLst>
          </p:cNvPr>
          <p:cNvPicPr/>
          <p:nvPr/>
        </p:nvPicPr>
        <p:blipFill>
          <a:blip r:embed="rId4">
            <a:extLst>
              <a:ext uri="{28A0092B-C50C-407E-A947-70E740481C1C}">
                <a14:useLocalDpi xmlns:a14="http://schemas.microsoft.com/office/drawing/2010/main" val="0"/>
              </a:ext>
            </a:extLst>
          </a:blip>
          <a:stretch>
            <a:fillRect/>
          </a:stretch>
        </p:blipFill>
        <p:spPr>
          <a:xfrm>
            <a:off x="575564" y="6006541"/>
            <a:ext cx="1866900" cy="662305"/>
          </a:xfrm>
          <a:prstGeom prst="rect">
            <a:avLst/>
          </a:prstGeom>
        </p:spPr>
      </p:pic>
      <p:pic>
        <p:nvPicPr>
          <p:cNvPr id="18" name="Slika 1">
            <a:extLst>
              <a:ext uri="{FF2B5EF4-FFF2-40B4-BE49-F238E27FC236}">
                <a16:creationId xmlns:a16="http://schemas.microsoft.com/office/drawing/2014/main" id="{40728568-E82E-4369-ACF8-D8C1A3396A39}"/>
              </a:ext>
            </a:extLst>
          </p:cNvPr>
          <p:cNvPicPr/>
          <p:nvPr/>
        </p:nvPicPr>
        <p:blipFill>
          <a:blip r:embed="rId5">
            <a:extLst>
              <a:ext uri="{28A0092B-C50C-407E-A947-70E740481C1C}">
                <a14:useLocalDpi xmlns:a14="http://schemas.microsoft.com/office/drawing/2010/main" val="0"/>
              </a:ext>
            </a:extLst>
          </a:blip>
          <a:stretch>
            <a:fillRect/>
          </a:stretch>
        </p:blipFill>
        <p:spPr>
          <a:xfrm>
            <a:off x="4215446" y="6006541"/>
            <a:ext cx="1297305" cy="805815"/>
          </a:xfrm>
          <a:prstGeom prst="rect">
            <a:avLst/>
          </a:prstGeom>
        </p:spPr>
      </p:pic>
      <p:pic>
        <p:nvPicPr>
          <p:cNvPr id="19" name="Slika 2">
            <a:extLst>
              <a:ext uri="{FF2B5EF4-FFF2-40B4-BE49-F238E27FC236}">
                <a16:creationId xmlns:a16="http://schemas.microsoft.com/office/drawing/2014/main" id="{8A6D6C5F-D4F1-4246-8B18-698EB1151B43}"/>
              </a:ext>
            </a:extLst>
          </p:cNvPr>
          <p:cNvPicPr>
            <a:picLocks noGrp="1"/>
          </p:cNvPicPr>
          <p:nvPr>
            <p:ph idx="1"/>
          </p:nvPr>
        </p:nvPicPr>
        <p:blipFill>
          <a:blip r:embed="rId6">
            <a:extLst>
              <a:ext uri="{28A0092B-C50C-407E-A947-70E740481C1C}">
                <a14:useLocalDpi xmlns:a14="http://schemas.microsoft.com/office/drawing/2010/main" val="0"/>
              </a:ext>
            </a:extLst>
          </a:blip>
          <a:stretch>
            <a:fillRect/>
          </a:stretch>
        </p:blipFill>
        <p:spPr>
          <a:xfrm>
            <a:off x="7463537" y="6006541"/>
            <a:ext cx="2183802" cy="630517"/>
          </a:xfrm>
          <a:prstGeom prst="rect">
            <a:avLst/>
          </a:prstGeom>
        </p:spPr>
      </p:pic>
      <p:sp>
        <p:nvSpPr>
          <p:cNvPr id="8" name="Naslov 1">
            <a:extLst>
              <a:ext uri="{FF2B5EF4-FFF2-40B4-BE49-F238E27FC236}">
                <a16:creationId xmlns:a16="http://schemas.microsoft.com/office/drawing/2014/main" id="{6D49F953-D660-4B98-8E32-60248C783BCF}"/>
              </a:ext>
            </a:extLst>
          </p:cNvPr>
          <p:cNvSpPr txBox="1">
            <a:spLocks/>
          </p:cNvSpPr>
          <p:nvPr/>
        </p:nvSpPr>
        <p:spPr>
          <a:xfrm>
            <a:off x="359225" y="1307636"/>
            <a:ext cx="8776386" cy="375313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hr-HR" sz="2400" b="1" i="1" dirty="0">
              <a:solidFill>
                <a:srgbClr val="0070C0"/>
              </a:solidFill>
              <a:latin typeface="Arial Black" panose="020B0A04020102020204" pitchFamily="34" charset="0"/>
            </a:endParaRPr>
          </a:p>
        </p:txBody>
      </p:sp>
      <p:sp>
        <p:nvSpPr>
          <p:cNvPr id="3" name="TextBox 2">
            <a:extLst>
              <a:ext uri="{FF2B5EF4-FFF2-40B4-BE49-F238E27FC236}">
                <a16:creationId xmlns:a16="http://schemas.microsoft.com/office/drawing/2014/main" id="{63902610-ED14-430D-8D7D-BD67D0069A5E}"/>
              </a:ext>
            </a:extLst>
          </p:cNvPr>
          <p:cNvSpPr txBox="1"/>
          <p:nvPr/>
        </p:nvSpPr>
        <p:spPr>
          <a:xfrm>
            <a:off x="448059" y="596900"/>
            <a:ext cx="8776386" cy="1200329"/>
          </a:xfrm>
          <a:prstGeom prst="rect">
            <a:avLst/>
          </a:prstGeom>
          <a:noFill/>
        </p:spPr>
        <p:txBody>
          <a:bodyPr wrap="square" rtlCol="0">
            <a:spAutoFit/>
          </a:bodyPr>
          <a:lstStyle/>
          <a:p>
            <a:endParaRPr lang="hr-HR" dirty="0"/>
          </a:p>
          <a:p>
            <a:endParaRPr lang="hr-HR" dirty="0"/>
          </a:p>
          <a:p>
            <a:endParaRPr lang="hr-HR" dirty="0"/>
          </a:p>
          <a:p>
            <a:endParaRPr lang="hr-HR" dirty="0"/>
          </a:p>
        </p:txBody>
      </p:sp>
      <p:sp>
        <p:nvSpPr>
          <p:cNvPr id="16" name="TextBox 2">
            <a:extLst>
              <a:ext uri="{FF2B5EF4-FFF2-40B4-BE49-F238E27FC236}">
                <a16:creationId xmlns:a16="http://schemas.microsoft.com/office/drawing/2014/main" id="{8A9E07E3-ED49-4308-98E4-6253599CF056}"/>
              </a:ext>
            </a:extLst>
          </p:cNvPr>
          <p:cNvSpPr txBox="1"/>
          <p:nvPr/>
        </p:nvSpPr>
        <p:spPr>
          <a:xfrm>
            <a:off x="931487" y="1366011"/>
            <a:ext cx="8292958" cy="3139321"/>
          </a:xfrm>
          <a:prstGeom prst="rect">
            <a:avLst/>
          </a:prstGeom>
          <a:noFill/>
        </p:spPr>
        <p:txBody>
          <a:bodyPr wrap="square" rtlCol="0">
            <a:spAutoFit/>
          </a:bodyPr>
          <a:lstStyle/>
          <a:p>
            <a:r>
              <a:rPr lang="hr-HR" dirty="0">
                <a:latin typeface="Calibri" panose="020F0502020204030204" pitchFamily="34" charset="0"/>
                <a:cs typeface="Calibri" panose="020F0502020204030204" pitchFamily="34" charset="0"/>
              </a:rPr>
              <a:t>Starijim osobama kojima je zbog otežane funkcionalne sposobnosti i narušenog zdravstvenog stanja potrebna pomoć i nadzor druge osobe u zadovoljenju svih potreba u punom opsegu neophodno je osigurati primjerene usluge dugotrajne intenzivne skrbi. Također je potrebno razvijati usluge boravka, usluge pomoći u kući i druge usluge koje povećavaju kvalitetu živote starijih osoba i omogućuju duži ostanak u njihovim domovima. </a:t>
            </a:r>
          </a:p>
          <a:p>
            <a:endParaRPr lang="hr-HR" dirty="0">
              <a:latin typeface="Calibri" panose="020F0502020204030204" pitchFamily="34" charset="0"/>
              <a:cs typeface="Calibri" panose="020F0502020204030204" pitchFamily="34" charset="0"/>
            </a:endParaRPr>
          </a:p>
          <a:p>
            <a:r>
              <a:rPr lang="hr-HR" dirty="0"/>
              <a:t>Novoizgrađeni centri za starije osobe, osim </a:t>
            </a:r>
            <a:r>
              <a:rPr lang="hr-HR" dirty="0" err="1"/>
              <a:t>izvaninstitucijskih</a:t>
            </a:r>
            <a:r>
              <a:rPr lang="hr-HR" dirty="0"/>
              <a:t> usluga, pružali bi i usluge smještaja starijim i nemoćnim osobama koje su funkcionalno ovisne te im je potrebna pomoć druge osobe u zadovoljenju svih potreba u punom opsegu.</a:t>
            </a:r>
          </a:p>
          <a:p>
            <a:endParaRPr lang="hr-HR" dirty="0"/>
          </a:p>
        </p:txBody>
      </p:sp>
    </p:spTree>
    <p:extLst>
      <p:ext uri="{BB962C8B-B14F-4D97-AF65-F5344CB8AC3E}">
        <p14:creationId xmlns:p14="http://schemas.microsoft.com/office/powerpoint/2010/main" val="1169590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4" name="AutoShape 2" descr="Europska unija – Zajedno do fondova EU - Poslovna inteligencija">
            <a:extLst>
              <a:ext uri="{FF2B5EF4-FFF2-40B4-BE49-F238E27FC236}">
                <a16:creationId xmlns:a16="http://schemas.microsoft.com/office/drawing/2014/main" id="{E155350A-83A8-40E8-AC3E-485B42DD9439}"/>
              </a:ext>
            </a:extLst>
          </p:cNvPr>
          <p:cNvSpPr>
            <a:spLocks noChangeAspect="1" noChangeArrowheads="1"/>
          </p:cNvSpPr>
          <p:nvPr/>
        </p:nvSpPr>
        <p:spPr bwMode="auto">
          <a:xfrm>
            <a:off x="4800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7E958084-837B-4F0A-BA6C-6181DE4F92FE}"/>
              </a:ext>
            </a:extLst>
          </p:cNvPr>
          <p:cNvPicPr>
            <a:picLocks noChangeAspect="1"/>
          </p:cNvPicPr>
          <p:nvPr/>
        </p:nvPicPr>
        <p:blipFill>
          <a:blip r:embed="rId3"/>
          <a:stretch>
            <a:fillRect/>
          </a:stretch>
        </p:blipFill>
        <p:spPr>
          <a:xfrm>
            <a:off x="7074672" y="253997"/>
            <a:ext cx="2572667" cy="710737"/>
          </a:xfrm>
          <a:prstGeom prst="rect">
            <a:avLst/>
          </a:prstGeom>
        </p:spPr>
      </p:pic>
      <p:pic>
        <p:nvPicPr>
          <p:cNvPr id="17" name="Slika 3">
            <a:extLst>
              <a:ext uri="{FF2B5EF4-FFF2-40B4-BE49-F238E27FC236}">
                <a16:creationId xmlns:a16="http://schemas.microsoft.com/office/drawing/2014/main" id="{FF9C29F9-D1CA-4105-8E39-AC85A005698D}"/>
              </a:ext>
            </a:extLst>
          </p:cNvPr>
          <p:cNvPicPr/>
          <p:nvPr/>
        </p:nvPicPr>
        <p:blipFill>
          <a:blip r:embed="rId4">
            <a:extLst>
              <a:ext uri="{28A0092B-C50C-407E-A947-70E740481C1C}">
                <a14:useLocalDpi xmlns:a14="http://schemas.microsoft.com/office/drawing/2010/main" val="0"/>
              </a:ext>
            </a:extLst>
          </a:blip>
          <a:stretch>
            <a:fillRect/>
          </a:stretch>
        </p:blipFill>
        <p:spPr>
          <a:xfrm>
            <a:off x="575564" y="6006541"/>
            <a:ext cx="1866900" cy="662305"/>
          </a:xfrm>
          <a:prstGeom prst="rect">
            <a:avLst/>
          </a:prstGeom>
        </p:spPr>
      </p:pic>
      <p:pic>
        <p:nvPicPr>
          <p:cNvPr id="18" name="Slika 1">
            <a:extLst>
              <a:ext uri="{FF2B5EF4-FFF2-40B4-BE49-F238E27FC236}">
                <a16:creationId xmlns:a16="http://schemas.microsoft.com/office/drawing/2014/main" id="{40728568-E82E-4369-ACF8-D8C1A3396A39}"/>
              </a:ext>
            </a:extLst>
          </p:cNvPr>
          <p:cNvPicPr/>
          <p:nvPr/>
        </p:nvPicPr>
        <p:blipFill>
          <a:blip r:embed="rId5">
            <a:extLst>
              <a:ext uri="{28A0092B-C50C-407E-A947-70E740481C1C}">
                <a14:useLocalDpi xmlns:a14="http://schemas.microsoft.com/office/drawing/2010/main" val="0"/>
              </a:ext>
            </a:extLst>
          </a:blip>
          <a:stretch>
            <a:fillRect/>
          </a:stretch>
        </p:blipFill>
        <p:spPr>
          <a:xfrm>
            <a:off x="4215446" y="6006541"/>
            <a:ext cx="1297305" cy="805815"/>
          </a:xfrm>
          <a:prstGeom prst="rect">
            <a:avLst/>
          </a:prstGeom>
        </p:spPr>
      </p:pic>
      <p:pic>
        <p:nvPicPr>
          <p:cNvPr id="19" name="Slika 2">
            <a:extLst>
              <a:ext uri="{FF2B5EF4-FFF2-40B4-BE49-F238E27FC236}">
                <a16:creationId xmlns:a16="http://schemas.microsoft.com/office/drawing/2014/main" id="{8A6D6C5F-D4F1-4246-8B18-698EB1151B43}"/>
              </a:ext>
            </a:extLst>
          </p:cNvPr>
          <p:cNvPicPr>
            <a:picLocks noGrp="1"/>
          </p:cNvPicPr>
          <p:nvPr>
            <p:ph idx="1"/>
          </p:nvPr>
        </p:nvPicPr>
        <p:blipFill>
          <a:blip r:embed="rId6">
            <a:extLst>
              <a:ext uri="{28A0092B-C50C-407E-A947-70E740481C1C}">
                <a14:useLocalDpi xmlns:a14="http://schemas.microsoft.com/office/drawing/2010/main" val="0"/>
              </a:ext>
            </a:extLst>
          </a:blip>
          <a:stretch>
            <a:fillRect/>
          </a:stretch>
        </p:blipFill>
        <p:spPr>
          <a:xfrm>
            <a:off x="7463537" y="6006541"/>
            <a:ext cx="2183802" cy="630517"/>
          </a:xfrm>
          <a:prstGeom prst="rect">
            <a:avLst/>
          </a:prstGeom>
        </p:spPr>
      </p:pic>
      <p:sp>
        <p:nvSpPr>
          <p:cNvPr id="2" name="TextBox 1">
            <a:extLst>
              <a:ext uri="{FF2B5EF4-FFF2-40B4-BE49-F238E27FC236}">
                <a16:creationId xmlns:a16="http://schemas.microsoft.com/office/drawing/2014/main" id="{825A042C-9B2D-4A0B-8271-F11A31DB9CC9}"/>
              </a:ext>
            </a:extLst>
          </p:cNvPr>
          <p:cNvSpPr txBox="1"/>
          <p:nvPr/>
        </p:nvSpPr>
        <p:spPr>
          <a:xfrm>
            <a:off x="492385" y="547464"/>
            <a:ext cx="8743426" cy="5632311"/>
          </a:xfrm>
          <a:prstGeom prst="rect">
            <a:avLst/>
          </a:prstGeom>
          <a:noFill/>
        </p:spPr>
        <p:txBody>
          <a:bodyPr wrap="square" rtlCol="0">
            <a:spAutoFit/>
          </a:bodyPr>
          <a:lstStyle/>
          <a:p>
            <a:r>
              <a:rPr lang="hr-HR" b="1" u="sng" dirty="0"/>
              <a:t>C4.3. R3-I4 Izgradnja i opremanje centara za starije osobe (</a:t>
            </a:r>
            <a:r>
              <a:rPr lang="hr-HR" b="1" u="sng" dirty="0" err="1"/>
              <a:t>izvaninstitucijske</a:t>
            </a:r>
            <a:r>
              <a:rPr lang="hr-HR" b="1" u="sng" dirty="0"/>
              <a:t> i institucijske usluge) </a:t>
            </a:r>
          </a:p>
          <a:p>
            <a:endParaRPr lang="hr-HR" b="1" u="sng" dirty="0"/>
          </a:p>
          <a:p>
            <a:r>
              <a:rPr lang="hr-HR" dirty="0"/>
              <a:t>Izgradnjom infrastrukture (centara za starije osobe) stvorili bi se preduvjeti za pružanje cjelovite skrbi starijim osobama, prvenstveno pružanjem </a:t>
            </a:r>
            <a:r>
              <a:rPr lang="hr-HR" dirty="0" err="1"/>
              <a:t>izvaninstitucijskih</a:t>
            </a:r>
            <a:r>
              <a:rPr lang="hr-HR" dirty="0"/>
              <a:t> usluga starijim osobama koji žive kod kuće, a iznimno i usluge smještaja starijim osobama kojima ni uz primjenu </a:t>
            </a:r>
            <a:r>
              <a:rPr lang="hr-HR" dirty="0" err="1"/>
              <a:t>izvaninstitucijskih</a:t>
            </a:r>
            <a:r>
              <a:rPr lang="hr-HR" dirty="0"/>
              <a:t> usluga ne mogu biti zadovoljene potrebe dugotrajne skrbi.</a:t>
            </a:r>
          </a:p>
          <a:p>
            <a:r>
              <a:rPr lang="hr-HR" dirty="0"/>
              <a:t>U centrima za starije osobe pružala bi se lokalnom starijem stanovništvu koji živi kod kuće dostava obroka, pomoć u kući, organizirane dnevne aktivnosti, pratnja na liječničke preglede, dostava lijekova, unapređenje digitalnih vještina, provodile bi se rekreativne aktivnosti.</a:t>
            </a:r>
          </a:p>
          <a:p>
            <a:endParaRPr lang="hr-HR" dirty="0"/>
          </a:p>
          <a:p>
            <a:r>
              <a:rPr lang="hr-HR" dirty="0"/>
              <a:t>U centrima za starije osobe osiguravala bi se skrb za starije osobe za vrijeme spriječenosti njegovatelja kao i edukacija njegovatelja.</a:t>
            </a:r>
          </a:p>
          <a:p>
            <a:r>
              <a:rPr lang="hr-HR" dirty="0"/>
              <a:t>Aktivnosti izgradnje i opremanja centara za starije osobe će koordinirati MRMSOSP, a JLP(R)S uputiti će se javni poziv radi sudjelovanja u realizaciji projekta na njihovom području. Nakon izrade projektno-natječajne dokumentacije i pribavljenih građevinskih dozvola za izgradnju provest će se natječaj za izbor izvođača građevinskih radova. Izgrađeni centri će se opremiti na način da imaju kapacitete za pružanjem predviđenih usluga.</a:t>
            </a:r>
          </a:p>
          <a:p>
            <a:endParaRPr lang="hr-HR" dirty="0"/>
          </a:p>
        </p:txBody>
      </p:sp>
    </p:spTree>
    <p:extLst>
      <p:ext uri="{BB962C8B-B14F-4D97-AF65-F5344CB8AC3E}">
        <p14:creationId xmlns:p14="http://schemas.microsoft.com/office/powerpoint/2010/main" val="3410702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4" name="AutoShape 2" descr="Europska unija – Zajedno do fondova EU - Poslovna inteligencija">
            <a:extLst>
              <a:ext uri="{FF2B5EF4-FFF2-40B4-BE49-F238E27FC236}">
                <a16:creationId xmlns:a16="http://schemas.microsoft.com/office/drawing/2014/main" id="{E155350A-83A8-40E8-AC3E-485B42DD9439}"/>
              </a:ext>
            </a:extLst>
          </p:cNvPr>
          <p:cNvSpPr>
            <a:spLocks noChangeAspect="1" noChangeArrowheads="1"/>
          </p:cNvSpPr>
          <p:nvPr/>
        </p:nvSpPr>
        <p:spPr bwMode="auto">
          <a:xfrm>
            <a:off x="4800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7E958084-837B-4F0A-BA6C-6181DE4F92FE}"/>
              </a:ext>
            </a:extLst>
          </p:cNvPr>
          <p:cNvPicPr>
            <a:picLocks noChangeAspect="1"/>
          </p:cNvPicPr>
          <p:nvPr/>
        </p:nvPicPr>
        <p:blipFill>
          <a:blip r:embed="rId3"/>
          <a:stretch>
            <a:fillRect/>
          </a:stretch>
        </p:blipFill>
        <p:spPr>
          <a:xfrm>
            <a:off x="7074672" y="253997"/>
            <a:ext cx="2572667" cy="710737"/>
          </a:xfrm>
          <a:prstGeom prst="rect">
            <a:avLst/>
          </a:prstGeom>
        </p:spPr>
      </p:pic>
      <p:pic>
        <p:nvPicPr>
          <p:cNvPr id="17" name="Slika 3">
            <a:extLst>
              <a:ext uri="{FF2B5EF4-FFF2-40B4-BE49-F238E27FC236}">
                <a16:creationId xmlns:a16="http://schemas.microsoft.com/office/drawing/2014/main" id="{FF9C29F9-D1CA-4105-8E39-AC85A005698D}"/>
              </a:ext>
            </a:extLst>
          </p:cNvPr>
          <p:cNvPicPr/>
          <p:nvPr/>
        </p:nvPicPr>
        <p:blipFill>
          <a:blip r:embed="rId4">
            <a:extLst>
              <a:ext uri="{28A0092B-C50C-407E-A947-70E740481C1C}">
                <a14:useLocalDpi xmlns:a14="http://schemas.microsoft.com/office/drawing/2010/main" val="0"/>
              </a:ext>
            </a:extLst>
          </a:blip>
          <a:stretch>
            <a:fillRect/>
          </a:stretch>
        </p:blipFill>
        <p:spPr>
          <a:xfrm>
            <a:off x="575564" y="6006541"/>
            <a:ext cx="1866900" cy="662305"/>
          </a:xfrm>
          <a:prstGeom prst="rect">
            <a:avLst/>
          </a:prstGeom>
        </p:spPr>
      </p:pic>
      <p:pic>
        <p:nvPicPr>
          <p:cNvPr id="18" name="Slika 1">
            <a:extLst>
              <a:ext uri="{FF2B5EF4-FFF2-40B4-BE49-F238E27FC236}">
                <a16:creationId xmlns:a16="http://schemas.microsoft.com/office/drawing/2014/main" id="{40728568-E82E-4369-ACF8-D8C1A3396A39}"/>
              </a:ext>
            </a:extLst>
          </p:cNvPr>
          <p:cNvPicPr/>
          <p:nvPr/>
        </p:nvPicPr>
        <p:blipFill>
          <a:blip r:embed="rId5">
            <a:extLst>
              <a:ext uri="{28A0092B-C50C-407E-A947-70E740481C1C}">
                <a14:useLocalDpi xmlns:a14="http://schemas.microsoft.com/office/drawing/2010/main" val="0"/>
              </a:ext>
            </a:extLst>
          </a:blip>
          <a:stretch>
            <a:fillRect/>
          </a:stretch>
        </p:blipFill>
        <p:spPr>
          <a:xfrm>
            <a:off x="4215446" y="6006541"/>
            <a:ext cx="1297305" cy="805815"/>
          </a:xfrm>
          <a:prstGeom prst="rect">
            <a:avLst/>
          </a:prstGeom>
        </p:spPr>
      </p:pic>
      <p:pic>
        <p:nvPicPr>
          <p:cNvPr id="19" name="Slika 2">
            <a:extLst>
              <a:ext uri="{FF2B5EF4-FFF2-40B4-BE49-F238E27FC236}">
                <a16:creationId xmlns:a16="http://schemas.microsoft.com/office/drawing/2014/main" id="{8A6D6C5F-D4F1-4246-8B18-698EB1151B43}"/>
              </a:ext>
            </a:extLst>
          </p:cNvPr>
          <p:cNvPicPr>
            <a:picLocks noGrp="1"/>
          </p:cNvPicPr>
          <p:nvPr>
            <p:ph idx="1"/>
          </p:nvPr>
        </p:nvPicPr>
        <p:blipFill>
          <a:blip r:embed="rId6">
            <a:extLst>
              <a:ext uri="{28A0092B-C50C-407E-A947-70E740481C1C}">
                <a14:useLocalDpi xmlns:a14="http://schemas.microsoft.com/office/drawing/2010/main" val="0"/>
              </a:ext>
            </a:extLst>
          </a:blip>
          <a:stretch>
            <a:fillRect/>
          </a:stretch>
        </p:blipFill>
        <p:spPr>
          <a:xfrm>
            <a:off x="7463537" y="6006541"/>
            <a:ext cx="2183802" cy="630517"/>
          </a:xfrm>
          <a:prstGeom prst="rect">
            <a:avLst/>
          </a:prstGeom>
        </p:spPr>
      </p:pic>
      <p:sp>
        <p:nvSpPr>
          <p:cNvPr id="2" name="TextBox 1">
            <a:extLst>
              <a:ext uri="{FF2B5EF4-FFF2-40B4-BE49-F238E27FC236}">
                <a16:creationId xmlns:a16="http://schemas.microsoft.com/office/drawing/2014/main" id="{825A042C-9B2D-4A0B-8271-F11A31DB9CC9}"/>
              </a:ext>
            </a:extLst>
          </p:cNvPr>
          <p:cNvSpPr txBox="1"/>
          <p:nvPr/>
        </p:nvSpPr>
        <p:spPr>
          <a:xfrm>
            <a:off x="564740" y="2539102"/>
            <a:ext cx="8598716" cy="646331"/>
          </a:xfrm>
          <a:prstGeom prst="rect">
            <a:avLst/>
          </a:prstGeom>
          <a:noFill/>
        </p:spPr>
        <p:txBody>
          <a:bodyPr wrap="square" rtlCol="0">
            <a:spAutoFit/>
          </a:bodyPr>
          <a:lstStyle/>
          <a:p>
            <a:endParaRPr lang="hr-HR" i="1" dirty="0"/>
          </a:p>
          <a:p>
            <a:endParaRPr lang="hr-HR" i="1" dirty="0"/>
          </a:p>
        </p:txBody>
      </p:sp>
      <p:sp>
        <p:nvSpPr>
          <p:cNvPr id="8" name="Naslov 1">
            <a:extLst>
              <a:ext uri="{FF2B5EF4-FFF2-40B4-BE49-F238E27FC236}">
                <a16:creationId xmlns:a16="http://schemas.microsoft.com/office/drawing/2014/main" id="{6D49F953-D660-4B98-8E32-60248C783BCF}"/>
              </a:ext>
            </a:extLst>
          </p:cNvPr>
          <p:cNvSpPr txBox="1">
            <a:spLocks/>
          </p:cNvSpPr>
          <p:nvPr/>
        </p:nvSpPr>
        <p:spPr>
          <a:xfrm>
            <a:off x="359225" y="-94663"/>
            <a:ext cx="8776386" cy="240588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hr-HR" sz="2400" b="1" i="1" dirty="0">
              <a:solidFill>
                <a:srgbClr val="0070C0"/>
              </a:solidFill>
              <a:latin typeface="Arial Black" panose="020B0A04020102020204" pitchFamily="34" charset="0"/>
            </a:endParaRPr>
          </a:p>
        </p:txBody>
      </p:sp>
      <p:graphicFrame>
        <p:nvGraphicFramePr>
          <p:cNvPr id="3" name="Tablica 2">
            <a:extLst>
              <a:ext uri="{FF2B5EF4-FFF2-40B4-BE49-F238E27FC236}">
                <a16:creationId xmlns:a16="http://schemas.microsoft.com/office/drawing/2014/main" id="{EC7A2697-1B12-49C8-B164-66A56E73CA90}"/>
              </a:ext>
            </a:extLst>
          </p:cNvPr>
          <p:cNvGraphicFramePr>
            <a:graphicFrameLocks noGrp="1"/>
          </p:cNvGraphicFramePr>
          <p:nvPr>
            <p:extLst>
              <p:ext uri="{D42A27DB-BD31-4B8C-83A1-F6EECF244321}">
                <p14:modId xmlns:p14="http://schemas.microsoft.com/office/powerpoint/2010/main" val="557683670"/>
              </p:ext>
            </p:extLst>
          </p:nvPr>
        </p:nvGraphicFramePr>
        <p:xfrm>
          <a:off x="1210694" y="1454059"/>
          <a:ext cx="7789412" cy="3462748"/>
        </p:xfrm>
        <a:graphic>
          <a:graphicData uri="http://schemas.openxmlformats.org/drawingml/2006/table">
            <a:tbl>
              <a:tblPr>
                <a:tableStyleId>{5C22544A-7EE6-4342-B048-85BDC9FD1C3A}</a:tableStyleId>
              </a:tblPr>
              <a:tblGrid>
                <a:gridCol w="3909152">
                  <a:extLst>
                    <a:ext uri="{9D8B030D-6E8A-4147-A177-3AD203B41FA5}">
                      <a16:colId xmlns:a16="http://schemas.microsoft.com/office/drawing/2014/main" val="682765262"/>
                    </a:ext>
                  </a:extLst>
                </a:gridCol>
                <a:gridCol w="3880260">
                  <a:extLst>
                    <a:ext uri="{9D8B030D-6E8A-4147-A177-3AD203B41FA5}">
                      <a16:colId xmlns:a16="http://schemas.microsoft.com/office/drawing/2014/main" val="3392496649"/>
                    </a:ext>
                  </a:extLst>
                </a:gridCol>
              </a:tblGrid>
              <a:tr h="1529670">
                <a:tc>
                  <a:txBody>
                    <a:bodyPr/>
                    <a:lstStyle/>
                    <a:p>
                      <a:pPr>
                        <a:lnSpc>
                          <a:spcPct val="107000"/>
                        </a:lnSpc>
                        <a:spcAft>
                          <a:spcPts val="800"/>
                        </a:spcAft>
                      </a:pPr>
                      <a:r>
                        <a:rPr lang="hr-HR" sz="1800" dirty="0">
                          <a:effectLst/>
                        </a:rPr>
                        <a:t>Nositelj provedbe </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hr-HR" sz="1800" dirty="0">
                          <a:effectLst/>
                        </a:rPr>
                        <a:t>MRMSOSP </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25984135"/>
                  </a:ext>
                </a:extLst>
              </a:tr>
              <a:tr h="634509">
                <a:tc>
                  <a:txBody>
                    <a:bodyPr/>
                    <a:lstStyle/>
                    <a:p>
                      <a:pPr>
                        <a:lnSpc>
                          <a:spcPct val="107000"/>
                        </a:lnSpc>
                        <a:spcAft>
                          <a:spcPts val="800"/>
                        </a:spcAft>
                      </a:pPr>
                      <a:r>
                        <a:rPr lang="hr-HR" sz="1800">
                          <a:effectLst/>
                        </a:rPr>
                        <a:t>Ciljna skupina </a:t>
                      </a:r>
                      <a:endParaRPr lang="hr-H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hr-HR" sz="1800" dirty="0">
                          <a:effectLst/>
                        </a:rPr>
                        <a:t>Starije osobe </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71743944"/>
                  </a:ext>
                </a:extLst>
              </a:tr>
              <a:tr h="664060">
                <a:tc>
                  <a:txBody>
                    <a:bodyPr/>
                    <a:lstStyle/>
                    <a:p>
                      <a:pPr>
                        <a:lnSpc>
                          <a:spcPct val="107000"/>
                        </a:lnSpc>
                        <a:spcAft>
                          <a:spcPts val="800"/>
                        </a:spcAft>
                      </a:pPr>
                      <a:r>
                        <a:rPr lang="hr-HR" sz="1800">
                          <a:effectLst/>
                        </a:rPr>
                        <a:t>Procijenjeni trošak </a:t>
                      </a:r>
                      <a:endParaRPr lang="hr-H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hr-HR" sz="1800">
                          <a:effectLst/>
                        </a:rPr>
                        <a:t>370.000.000 kn </a:t>
                      </a:r>
                      <a:endParaRPr lang="hr-H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18659094"/>
                  </a:ext>
                </a:extLst>
              </a:tr>
              <a:tr h="634509">
                <a:tc>
                  <a:txBody>
                    <a:bodyPr/>
                    <a:lstStyle/>
                    <a:p>
                      <a:pPr>
                        <a:lnSpc>
                          <a:spcPct val="107000"/>
                        </a:lnSpc>
                        <a:spcAft>
                          <a:spcPts val="800"/>
                        </a:spcAft>
                      </a:pPr>
                      <a:r>
                        <a:rPr lang="hr-HR" sz="1800">
                          <a:effectLst/>
                        </a:rPr>
                        <a:t>Razdoblje provedbe </a:t>
                      </a:r>
                      <a:endParaRPr lang="hr-H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hr-HR" sz="1800" dirty="0">
                          <a:effectLst/>
                        </a:rPr>
                        <a:t>1/2022.-6/2026. </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80745514"/>
                  </a:ext>
                </a:extLst>
              </a:tr>
            </a:tbl>
          </a:graphicData>
        </a:graphic>
      </p:graphicFrame>
    </p:spTree>
    <p:extLst>
      <p:ext uri="{BB962C8B-B14F-4D97-AF65-F5344CB8AC3E}">
        <p14:creationId xmlns:p14="http://schemas.microsoft.com/office/powerpoint/2010/main" val="17083554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4" name="AutoShape 2" descr="Europska unija – Zajedno do fondova EU - Poslovna inteligencija">
            <a:extLst>
              <a:ext uri="{FF2B5EF4-FFF2-40B4-BE49-F238E27FC236}">
                <a16:creationId xmlns:a16="http://schemas.microsoft.com/office/drawing/2014/main" id="{E155350A-83A8-40E8-AC3E-485B42DD9439}"/>
              </a:ext>
            </a:extLst>
          </p:cNvPr>
          <p:cNvSpPr>
            <a:spLocks noChangeAspect="1" noChangeArrowheads="1"/>
          </p:cNvSpPr>
          <p:nvPr/>
        </p:nvSpPr>
        <p:spPr bwMode="auto">
          <a:xfrm>
            <a:off x="4800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7E958084-837B-4F0A-BA6C-6181DE4F92FE}"/>
              </a:ext>
            </a:extLst>
          </p:cNvPr>
          <p:cNvPicPr>
            <a:picLocks noChangeAspect="1"/>
          </p:cNvPicPr>
          <p:nvPr/>
        </p:nvPicPr>
        <p:blipFill>
          <a:blip r:embed="rId3"/>
          <a:stretch>
            <a:fillRect/>
          </a:stretch>
        </p:blipFill>
        <p:spPr>
          <a:xfrm>
            <a:off x="7074672" y="253997"/>
            <a:ext cx="2572667" cy="710737"/>
          </a:xfrm>
          <a:prstGeom prst="rect">
            <a:avLst/>
          </a:prstGeom>
        </p:spPr>
      </p:pic>
      <p:pic>
        <p:nvPicPr>
          <p:cNvPr id="17" name="Slika 3">
            <a:extLst>
              <a:ext uri="{FF2B5EF4-FFF2-40B4-BE49-F238E27FC236}">
                <a16:creationId xmlns:a16="http://schemas.microsoft.com/office/drawing/2014/main" id="{FF9C29F9-D1CA-4105-8E39-AC85A005698D}"/>
              </a:ext>
            </a:extLst>
          </p:cNvPr>
          <p:cNvPicPr/>
          <p:nvPr/>
        </p:nvPicPr>
        <p:blipFill>
          <a:blip r:embed="rId4">
            <a:extLst>
              <a:ext uri="{28A0092B-C50C-407E-A947-70E740481C1C}">
                <a14:useLocalDpi xmlns:a14="http://schemas.microsoft.com/office/drawing/2010/main" val="0"/>
              </a:ext>
            </a:extLst>
          </a:blip>
          <a:stretch>
            <a:fillRect/>
          </a:stretch>
        </p:blipFill>
        <p:spPr>
          <a:xfrm>
            <a:off x="575564" y="6006541"/>
            <a:ext cx="1866900" cy="662305"/>
          </a:xfrm>
          <a:prstGeom prst="rect">
            <a:avLst/>
          </a:prstGeom>
        </p:spPr>
      </p:pic>
      <p:pic>
        <p:nvPicPr>
          <p:cNvPr id="18" name="Slika 1">
            <a:extLst>
              <a:ext uri="{FF2B5EF4-FFF2-40B4-BE49-F238E27FC236}">
                <a16:creationId xmlns:a16="http://schemas.microsoft.com/office/drawing/2014/main" id="{40728568-E82E-4369-ACF8-D8C1A3396A39}"/>
              </a:ext>
            </a:extLst>
          </p:cNvPr>
          <p:cNvPicPr/>
          <p:nvPr/>
        </p:nvPicPr>
        <p:blipFill>
          <a:blip r:embed="rId5">
            <a:extLst>
              <a:ext uri="{28A0092B-C50C-407E-A947-70E740481C1C}">
                <a14:useLocalDpi xmlns:a14="http://schemas.microsoft.com/office/drawing/2010/main" val="0"/>
              </a:ext>
            </a:extLst>
          </a:blip>
          <a:stretch>
            <a:fillRect/>
          </a:stretch>
        </p:blipFill>
        <p:spPr>
          <a:xfrm>
            <a:off x="4215446" y="6006541"/>
            <a:ext cx="1297305" cy="805815"/>
          </a:xfrm>
          <a:prstGeom prst="rect">
            <a:avLst/>
          </a:prstGeom>
        </p:spPr>
      </p:pic>
      <p:pic>
        <p:nvPicPr>
          <p:cNvPr id="19" name="Slika 2">
            <a:extLst>
              <a:ext uri="{FF2B5EF4-FFF2-40B4-BE49-F238E27FC236}">
                <a16:creationId xmlns:a16="http://schemas.microsoft.com/office/drawing/2014/main" id="{8A6D6C5F-D4F1-4246-8B18-698EB1151B43}"/>
              </a:ext>
            </a:extLst>
          </p:cNvPr>
          <p:cNvPicPr>
            <a:picLocks noGrp="1"/>
          </p:cNvPicPr>
          <p:nvPr>
            <p:ph idx="1"/>
          </p:nvPr>
        </p:nvPicPr>
        <p:blipFill>
          <a:blip r:embed="rId6">
            <a:extLst>
              <a:ext uri="{28A0092B-C50C-407E-A947-70E740481C1C}">
                <a14:useLocalDpi xmlns:a14="http://schemas.microsoft.com/office/drawing/2010/main" val="0"/>
              </a:ext>
            </a:extLst>
          </a:blip>
          <a:stretch>
            <a:fillRect/>
          </a:stretch>
        </p:blipFill>
        <p:spPr>
          <a:xfrm>
            <a:off x="7463537" y="6006541"/>
            <a:ext cx="2183802" cy="630517"/>
          </a:xfrm>
          <a:prstGeom prst="rect">
            <a:avLst/>
          </a:prstGeom>
        </p:spPr>
      </p:pic>
      <p:sp>
        <p:nvSpPr>
          <p:cNvPr id="2" name="TextBox 1">
            <a:extLst>
              <a:ext uri="{FF2B5EF4-FFF2-40B4-BE49-F238E27FC236}">
                <a16:creationId xmlns:a16="http://schemas.microsoft.com/office/drawing/2014/main" id="{825A042C-9B2D-4A0B-8271-F11A31DB9CC9}"/>
              </a:ext>
            </a:extLst>
          </p:cNvPr>
          <p:cNvSpPr txBox="1"/>
          <p:nvPr/>
        </p:nvSpPr>
        <p:spPr>
          <a:xfrm>
            <a:off x="492385" y="405008"/>
            <a:ext cx="8743426" cy="5539978"/>
          </a:xfrm>
          <a:prstGeom prst="rect">
            <a:avLst/>
          </a:prstGeom>
          <a:noFill/>
        </p:spPr>
        <p:txBody>
          <a:bodyPr wrap="square" rtlCol="0">
            <a:spAutoFit/>
          </a:bodyPr>
          <a:lstStyle/>
          <a:p>
            <a:r>
              <a:rPr lang="hr-HR" sz="2400" b="1" dirty="0">
                <a:ea typeface="+mj-ea"/>
                <a:cs typeface="+mj-cs"/>
              </a:rPr>
              <a:t>1.2. PROGRAM KONKURENTNOST I KOHEZIJA 2021.-2027.</a:t>
            </a:r>
          </a:p>
          <a:p>
            <a:endParaRPr lang="hr-HR" sz="2400" dirty="0">
              <a:solidFill>
                <a:srgbClr val="0070C0"/>
              </a:solidFill>
              <a:latin typeface="Arial Black" panose="020B0A04020102020204" pitchFamily="34" charset="0"/>
              <a:ea typeface="+mj-ea"/>
              <a:cs typeface="+mj-cs"/>
            </a:endParaRPr>
          </a:p>
          <a:p>
            <a:r>
              <a:rPr lang="hr-HR" b="1" u="sng" dirty="0"/>
              <a:t>SC 4. (iii) Promicanje socioekonomske uključenosti marginaliziranih zajednica, kućanstava s niskim dohotkom i skupina u nepovoljnom položaju, uključujući osobe s posebnim potrebama, kroz integrirana djelovanja, uključujući stanovanje i socijalne usluge</a:t>
            </a:r>
          </a:p>
          <a:p>
            <a:endParaRPr lang="hr-HR" b="1" dirty="0"/>
          </a:p>
          <a:p>
            <a:r>
              <a:rPr lang="hr-HR" dirty="0"/>
              <a:t>Proces </a:t>
            </a:r>
            <a:r>
              <a:rPr lang="hr-HR" dirty="0" err="1"/>
              <a:t>deinstitucionalizacije</a:t>
            </a:r>
            <a:r>
              <a:rPr lang="hr-HR" dirty="0"/>
              <a:t> i transformacije socijalnih ustanova provest će se sukladno Operativnom planu za </a:t>
            </a:r>
            <a:r>
              <a:rPr lang="hr-HR" dirty="0" err="1"/>
              <a:t>deinstitucionalizaciju</a:t>
            </a:r>
            <a:r>
              <a:rPr lang="hr-HR" dirty="0"/>
              <a:t> i transformaciju domova. Za svaki od državnih domova izradit će se plan transformacije uz financijsku podršku iz ESF+. Od ukupno 69 državnih domova, njih 24 su u postupku transformacije, a kroz 2021. – 2027. će se proces proširiti i na preostalih 45 domova.</a:t>
            </a:r>
          </a:p>
          <a:p>
            <a:r>
              <a:rPr lang="hr-HR" dirty="0"/>
              <a:t>Za navedena infrastrukturna ulaganja predviđena su komplementarna ulaganja u razvoj i pružanje usluga iz ESF+.</a:t>
            </a:r>
          </a:p>
          <a:p>
            <a:endParaRPr lang="hr-HR" b="1" dirty="0">
              <a:solidFill>
                <a:srgbClr val="0070C0"/>
              </a:solidFill>
            </a:endParaRPr>
          </a:p>
          <a:p>
            <a:endParaRPr lang="hr-HR" b="1" dirty="0"/>
          </a:p>
          <a:p>
            <a:endParaRPr lang="hr-HR" b="1" dirty="0"/>
          </a:p>
          <a:p>
            <a:endParaRPr lang="hr-HR" b="1" dirty="0"/>
          </a:p>
          <a:p>
            <a:endParaRPr lang="hr-HR" b="1" dirty="0"/>
          </a:p>
          <a:p>
            <a:endParaRPr lang="hr-HR" b="1" dirty="0"/>
          </a:p>
        </p:txBody>
      </p:sp>
    </p:spTree>
    <p:extLst>
      <p:ext uri="{BB962C8B-B14F-4D97-AF65-F5344CB8AC3E}">
        <p14:creationId xmlns:p14="http://schemas.microsoft.com/office/powerpoint/2010/main" val="41595000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4" name="AutoShape 2" descr="Europska unija – Zajedno do fondova EU - Poslovna inteligencija">
            <a:extLst>
              <a:ext uri="{FF2B5EF4-FFF2-40B4-BE49-F238E27FC236}">
                <a16:creationId xmlns:a16="http://schemas.microsoft.com/office/drawing/2014/main" id="{E155350A-83A8-40E8-AC3E-485B42DD9439}"/>
              </a:ext>
            </a:extLst>
          </p:cNvPr>
          <p:cNvSpPr>
            <a:spLocks noChangeAspect="1" noChangeArrowheads="1"/>
          </p:cNvSpPr>
          <p:nvPr/>
        </p:nvSpPr>
        <p:spPr bwMode="auto">
          <a:xfrm>
            <a:off x="4800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7E958084-837B-4F0A-BA6C-6181DE4F92FE}"/>
              </a:ext>
            </a:extLst>
          </p:cNvPr>
          <p:cNvPicPr>
            <a:picLocks noChangeAspect="1"/>
          </p:cNvPicPr>
          <p:nvPr/>
        </p:nvPicPr>
        <p:blipFill>
          <a:blip r:embed="rId3"/>
          <a:stretch>
            <a:fillRect/>
          </a:stretch>
        </p:blipFill>
        <p:spPr>
          <a:xfrm>
            <a:off x="7074672" y="253997"/>
            <a:ext cx="2572667" cy="710737"/>
          </a:xfrm>
          <a:prstGeom prst="rect">
            <a:avLst/>
          </a:prstGeom>
        </p:spPr>
      </p:pic>
      <p:pic>
        <p:nvPicPr>
          <p:cNvPr id="17" name="Slika 3">
            <a:extLst>
              <a:ext uri="{FF2B5EF4-FFF2-40B4-BE49-F238E27FC236}">
                <a16:creationId xmlns:a16="http://schemas.microsoft.com/office/drawing/2014/main" id="{FF9C29F9-D1CA-4105-8E39-AC85A005698D}"/>
              </a:ext>
            </a:extLst>
          </p:cNvPr>
          <p:cNvPicPr/>
          <p:nvPr/>
        </p:nvPicPr>
        <p:blipFill>
          <a:blip r:embed="rId4">
            <a:extLst>
              <a:ext uri="{28A0092B-C50C-407E-A947-70E740481C1C}">
                <a14:useLocalDpi xmlns:a14="http://schemas.microsoft.com/office/drawing/2010/main" val="0"/>
              </a:ext>
            </a:extLst>
          </a:blip>
          <a:stretch>
            <a:fillRect/>
          </a:stretch>
        </p:blipFill>
        <p:spPr>
          <a:xfrm>
            <a:off x="575564" y="6006541"/>
            <a:ext cx="1866900" cy="662305"/>
          </a:xfrm>
          <a:prstGeom prst="rect">
            <a:avLst/>
          </a:prstGeom>
        </p:spPr>
      </p:pic>
      <p:pic>
        <p:nvPicPr>
          <p:cNvPr id="18" name="Slika 1">
            <a:extLst>
              <a:ext uri="{FF2B5EF4-FFF2-40B4-BE49-F238E27FC236}">
                <a16:creationId xmlns:a16="http://schemas.microsoft.com/office/drawing/2014/main" id="{40728568-E82E-4369-ACF8-D8C1A3396A39}"/>
              </a:ext>
            </a:extLst>
          </p:cNvPr>
          <p:cNvPicPr/>
          <p:nvPr/>
        </p:nvPicPr>
        <p:blipFill>
          <a:blip r:embed="rId5">
            <a:extLst>
              <a:ext uri="{28A0092B-C50C-407E-A947-70E740481C1C}">
                <a14:useLocalDpi xmlns:a14="http://schemas.microsoft.com/office/drawing/2010/main" val="0"/>
              </a:ext>
            </a:extLst>
          </a:blip>
          <a:stretch>
            <a:fillRect/>
          </a:stretch>
        </p:blipFill>
        <p:spPr>
          <a:xfrm>
            <a:off x="4215446" y="6006541"/>
            <a:ext cx="1297305" cy="805815"/>
          </a:xfrm>
          <a:prstGeom prst="rect">
            <a:avLst/>
          </a:prstGeom>
        </p:spPr>
      </p:pic>
      <p:pic>
        <p:nvPicPr>
          <p:cNvPr id="19" name="Slika 2">
            <a:extLst>
              <a:ext uri="{FF2B5EF4-FFF2-40B4-BE49-F238E27FC236}">
                <a16:creationId xmlns:a16="http://schemas.microsoft.com/office/drawing/2014/main" id="{8A6D6C5F-D4F1-4246-8B18-698EB1151B43}"/>
              </a:ext>
            </a:extLst>
          </p:cNvPr>
          <p:cNvPicPr>
            <a:picLocks noGrp="1"/>
          </p:cNvPicPr>
          <p:nvPr>
            <p:ph idx="1"/>
          </p:nvPr>
        </p:nvPicPr>
        <p:blipFill>
          <a:blip r:embed="rId6">
            <a:extLst>
              <a:ext uri="{28A0092B-C50C-407E-A947-70E740481C1C}">
                <a14:useLocalDpi xmlns:a14="http://schemas.microsoft.com/office/drawing/2010/main" val="0"/>
              </a:ext>
            </a:extLst>
          </a:blip>
          <a:stretch>
            <a:fillRect/>
          </a:stretch>
        </p:blipFill>
        <p:spPr>
          <a:xfrm>
            <a:off x="7463537" y="6006541"/>
            <a:ext cx="2183802" cy="630517"/>
          </a:xfrm>
          <a:prstGeom prst="rect">
            <a:avLst/>
          </a:prstGeom>
        </p:spPr>
      </p:pic>
      <p:sp>
        <p:nvSpPr>
          <p:cNvPr id="2" name="TextBox 1">
            <a:extLst>
              <a:ext uri="{FF2B5EF4-FFF2-40B4-BE49-F238E27FC236}">
                <a16:creationId xmlns:a16="http://schemas.microsoft.com/office/drawing/2014/main" id="{825A042C-9B2D-4A0B-8271-F11A31DB9CC9}"/>
              </a:ext>
            </a:extLst>
          </p:cNvPr>
          <p:cNvSpPr txBox="1"/>
          <p:nvPr/>
        </p:nvSpPr>
        <p:spPr>
          <a:xfrm>
            <a:off x="492385" y="609365"/>
            <a:ext cx="8743426" cy="6001643"/>
          </a:xfrm>
          <a:prstGeom prst="rect">
            <a:avLst/>
          </a:prstGeom>
          <a:noFill/>
        </p:spPr>
        <p:txBody>
          <a:bodyPr wrap="square" rtlCol="0">
            <a:spAutoFit/>
          </a:bodyPr>
          <a:lstStyle/>
          <a:p>
            <a:r>
              <a:rPr lang="hr-HR" b="1" dirty="0"/>
              <a:t>Aktivnosti koje će se provoditi su sljedeće</a:t>
            </a:r>
            <a:r>
              <a:rPr lang="hr-HR" dirty="0"/>
              <a:t>:</a:t>
            </a:r>
          </a:p>
          <a:p>
            <a:endParaRPr lang="hr-HR" dirty="0"/>
          </a:p>
          <a:p>
            <a:r>
              <a:rPr lang="hr-HR" dirty="0"/>
              <a:t>• Popravak, sanacija ili rekonstrukcija obiteljskih kuća u državnom vlasništvu ili vlasništvu JLS  (popravci ili zamjene, prije svega krovišta, vanjske stolarije, limarije i sl., instalacija (struja, vodovod, odvodnja uključujući  sanitarnu opremu)</a:t>
            </a:r>
          </a:p>
          <a:p>
            <a:r>
              <a:rPr lang="hr-HR" dirty="0"/>
              <a:t>• Izgradnja zamjenskih obiteljskih kuća gdje nije moguć program obnove i popravka</a:t>
            </a:r>
          </a:p>
          <a:p>
            <a:r>
              <a:rPr lang="hr-HR" dirty="0"/>
              <a:t>• Obnova više stambenih zgrada u državnom vlasništvu ili vlasništvu JLS (konstruktivna sanacija objekta, što uključuje krovište, vanjsku stolariju, limariju, vanjske zidove, unutarnja stubišta te gdje je primjenjivo i ekonomično uvesti sustave zajedničkog grijanja stambenih jedinica)</a:t>
            </a:r>
          </a:p>
          <a:p>
            <a:r>
              <a:rPr lang="hr-HR" dirty="0"/>
              <a:t>• Izgradnja više stambenih zgrada u državnom vlasništvu ili vlasništvu JLS u područjima gdje nema dostatan broj raspoloživih stambenih jedinica a značajne su potrebe obitelji za stambenim zbrinjavanjem</a:t>
            </a:r>
          </a:p>
          <a:p>
            <a:r>
              <a:rPr lang="hr-HR" dirty="0"/>
              <a:t>• Ulaganja u povećanje stambenog fonda u javnom vlasništvu za najam mladim obiteljima</a:t>
            </a:r>
          </a:p>
          <a:p>
            <a:r>
              <a:rPr lang="hr-HR" dirty="0"/>
              <a:t>• Izgradanja, dogradnja ili rekonstrukcija infrastrukture s ciljem uspostave veteranskih centara</a:t>
            </a:r>
          </a:p>
          <a:p>
            <a:endParaRPr lang="hr-HR" dirty="0"/>
          </a:p>
          <a:p>
            <a:endParaRPr lang="hr-HR" dirty="0"/>
          </a:p>
          <a:p>
            <a:endParaRPr lang="hr-HR" sz="2400" b="1" dirty="0">
              <a:solidFill>
                <a:srgbClr val="0070C0"/>
              </a:solidFill>
            </a:endParaRPr>
          </a:p>
          <a:p>
            <a:endParaRPr lang="hr-HR" b="1" dirty="0">
              <a:solidFill>
                <a:srgbClr val="0070C0"/>
              </a:solidFill>
            </a:endParaRPr>
          </a:p>
          <a:p>
            <a:endParaRPr lang="hr-HR" b="1" dirty="0">
              <a:solidFill>
                <a:srgbClr val="0070C0"/>
              </a:solidFill>
            </a:endParaRPr>
          </a:p>
        </p:txBody>
      </p:sp>
    </p:spTree>
    <p:extLst>
      <p:ext uri="{BB962C8B-B14F-4D97-AF65-F5344CB8AC3E}">
        <p14:creationId xmlns:p14="http://schemas.microsoft.com/office/powerpoint/2010/main" val="9037658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4" name="AutoShape 2" descr="Europska unija – Zajedno do fondova EU - Poslovna inteligencija">
            <a:extLst>
              <a:ext uri="{FF2B5EF4-FFF2-40B4-BE49-F238E27FC236}">
                <a16:creationId xmlns:a16="http://schemas.microsoft.com/office/drawing/2014/main" id="{E155350A-83A8-40E8-AC3E-485B42DD9439}"/>
              </a:ext>
            </a:extLst>
          </p:cNvPr>
          <p:cNvSpPr>
            <a:spLocks noChangeAspect="1" noChangeArrowheads="1"/>
          </p:cNvSpPr>
          <p:nvPr/>
        </p:nvSpPr>
        <p:spPr bwMode="auto">
          <a:xfrm>
            <a:off x="4800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7E958084-837B-4F0A-BA6C-6181DE4F92FE}"/>
              </a:ext>
            </a:extLst>
          </p:cNvPr>
          <p:cNvPicPr>
            <a:picLocks noChangeAspect="1"/>
          </p:cNvPicPr>
          <p:nvPr/>
        </p:nvPicPr>
        <p:blipFill>
          <a:blip r:embed="rId3"/>
          <a:stretch>
            <a:fillRect/>
          </a:stretch>
        </p:blipFill>
        <p:spPr>
          <a:xfrm>
            <a:off x="7074672" y="253997"/>
            <a:ext cx="2572667" cy="710737"/>
          </a:xfrm>
          <a:prstGeom prst="rect">
            <a:avLst/>
          </a:prstGeom>
        </p:spPr>
      </p:pic>
      <p:pic>
        <p:nvPicPr>
          <p:cNvPr id="17" name="Slika 3">
            <a:extLst>
              <a:ext uri="{FF2B5EF4-FFF2-40B4-BE49-F238E27FC236}">
                <a16:creationId xmlns:a16="http://schemas.microsoft.com/office/drawing/2014/main" id="{FF9C29F9-D1CA-4105-8E39-AC85A005698D}"/>
              </a:ext>
            </a:extLst>
          </p:cNvPr>
          <p:cNvPicPr/>
          <p:nvPr/>
        </p:nvPicPr>
        <p:blipFill>
          <a:blip r:embed="rId4">
            <a:extLst>
              <a:ext uri="{28A0092B-C50C-407E-A947-70E740481C1C}">
                <a14:useLocalDpi xmlns:a14="http://schemas.microsoft.com/office/drawing/2010/main" val="0"/>
              </a:ext>
            </a:extLst>
          </a:blip>
          <a:stretch>
            <a:fillRect/>
          </a:stretch>
        </p:blipFill>
        <p:spPr>
          <a:xfrm>
            <a:off x="575564" y="6006541"/>
            <a:ext cx="1866900" cy="662305"/>
          </a:xfrm>
          <a:prstGeom prst="rect">
            <a:avLst/>
          </a:prstGeom>
        </p:spPr>
      </p:pic>
      <p:pic>
        <p:nvPicPr>
          <p:cNvPr id="18" name="Slika 1">
            <a:extLst>
              <a:ext uri="{FF2B5EF4-FFF2-40B4-BE49-F238E27FC236}">
                <a16:creationId xmlns:a16="http://schemas.microsoft.com/office/drawing/2014/main" id="{40728568-E82E-4369-ACF8-D8C1A3396A39}"/>
              </a:ext>
            </a:extLst>
          </p:cNvPr>
          <p:cNvPicPr/>
          <p:nvPr/>
        </p:nvPicPr>
        <p:blipFill>
          <a:blip r:embed="rId5">
            <a:extLst>
              <a:ext uri="{28A0092B-C50C-407E-A947-70E740481C1C}">
                <a14:useLocalDpi xmlns:a14="http://schemas.microsoft.com/office/drawing/2010/main" val="0"/>
              </a:ext>
            </a:extLst>
          </a:blip>
          <a:stretch>
            <a:fillRect/>
          </a:stretch>
        </p:blipFill>
        <p:spPr>
          <a:xfrm>
            <a:off x="4215446" y="6006541"/>
            <a:ext cx="1297305" cy="805815"/>
          </a:xfrm>
          <a:prstGeom prst="rect">
            <a:avLst/>
          </a:prstGeom>
        </p:spPr>
      </p:pic>
      <p:pic>
        <p:nvPicPr>
          <p:cNvPr id="19" name="Slika 2">
            <a:extLst>
              <a:ext uri="{FF2B5EF4-FFF2-40B4-BE49-F238E27FC236}">
                <a16:creationId xmlns:a16="http://schemas.microsoft.com/office/drawing/2014/main" id="{8A6D6C5F-D4F1-4246-8B18-698EB1151B43}"/>
              </a:ext>
            </a:extLst>
          </p:cNvPr>
          <p:cNvPicPr>
            <a:picLocks noGrp="1"/>
          </p:cNvPicPr>
          <p:nvPr>
            <p:ph idx="1"/>
          </p:nvPr>
        </p:nvPicPr>
        <p:blipFill>
          <a:blip r:embed="rId6">
            <a:extLst>
              <a:ext uri="{28A0092B-C50C-407E-A947-70E740481C1C}">
                <a14:useLocalDpi xmlns:a14="http://schemas.microsoft.com/office/drawing/2010/main" val="0"/>
              </a:ext>
            </a:extLst>
          </a:blip>
          <a:stretch>
            <a:fillRect/>
          </a:stretch>
        </p:blipFill>
        <p:spPr>
          <a:xfrm>
            <a:off x="7463537" y="6006541"/>
            <a:ext cx="2183802" cy="630517"/>
          </a:xfrm>
          <a:prstGeom prst="rect">
            <a:avLst/>
          </a:prstGeom>
        </p:spPr>
      </p:pic>
      <p:sp>
        <p:nvSpPr>
          <p:cNvPr id="2" name="TextBox 1">
            <a:extLst>
              <a:ext uri="{FF2B5EF4-FFF2-40B4-BE49-F238E27FC236}">
                <a16:creationId xmlns:a16="http://schemas.microsoft.com/office/drawing/2014/main" id="{825A042C-9B2D-4A0B-8271-F11A31DB9CC9}"/>
              </a:ext>
            </a:extLst>
          </p:cNvPr>
          <p:cNvSpPr txBox="1"/>
          <p:nvPr/>
        </p:nvSpPr>
        <p:spPr>
          <a:xfrm>
            <a:off x="492385" y="609365"/>
            <a:ext cx="8743426" cy="6832640"/>
          </a:xfrm>
          <a:prstGeom prst="rect">
            <a:avLst/>
          </a:prstGeom>
          <a:noFill/>
        </p:spPr>
        <p:txBody>
          <a:bodyPr wrap="square" rtlCol="0">
            <a:spAutoFit/>
          </a:bodyPr>
          <a:lstStyle/>
          <a:p>
            <a:r>
              <a:rPr lang="hr-HR" b="1" dirty="0"/>
              <a:t>Glavne ciljne skupine: </a:t>
            </a:r>
          </a:p>
          <a:p>
            <a:endParaRPr lang="hr-HR" dirty="0"/>
          </a:p>
          <a:p>
            <a:r>
              <a:rPr lang="hr-HR" dirty="0"/>
              <a:t>• Ustanove socijalne skrbi, udruge, vjerske zajednice, druge pravne osobe i obrtnici koji pružaju socijalne usluge i udomitelji sukladno Zakonu o socijalnoj skrbi te njihovi djelatnici, korisničke skupine </a:t>
            </a:r>
          </a:p>
          <a:p>
            <a:r>
              <a:rPr lang="hr-HR" dirty="0"/>
              <a:t>• Središnja </a:t>
            </a:r>
            <a:r>
              <a:rPr lang="hr-HR" dirty="0" err="1"/>
              <a:t>tjela</a:t>
            </a:r>
            <a:r>
              <a:rPr lang="hr-HR" dirty="0"/>
              <a:t> državne uprave, jedinice lokalne samouprave</a:t>
            </a:r>
          </a:p>
          <a:p>
            <a:r>
              <a:rPr lang="hr-HR" dirty="0"/>
              <a:t>• Organizacije civilnog društva, strukovne komore </a:t>
            </a:r>
          </a:p>
          <a:p>
            <a:r>
              <a:rPr lang="hr-HR" dirty="0"/>
              <a:t>• Veteranski centri kao pružatelji socijalnih usluga propisanim kategorijama korisnika prema zakonu, posebnim propisima i Statutu </a:t>
            </a:r>
          </a:p>
          <a:p>
            <a:r>
              <a:rPr lang="hr-HR" dirty="0"/>
              <a:t>• Korisnici stambenih jedinica u vlasništvu države ili JLS i osobe koje zbog izvanrednih okolnosti ostanu bez jedine stambene jedinice uvjetne za stambeno zbrinjavanje</a:t>
            </a:r>
          </a:p>
          <a:p>
            <a:r>
              <a:rPr lang="hr-HR" dirty="0"/>
              <a:t>• Studenti s prebivalištem na potpomognutim područjima i otocima</a:t>
            </a:r>
          </a:p>
          <a:p>
            <a:r>
              <a:rPr lang="hr-HR" dirty="0"/>
              <a:t>• Žrtve nasilja u obitelji kojima SDUOSZ osigurava smještaj na području cijele RH</a:t>
            </a:r>
          </a:p>
          <a:p>
            <a:r>
              <a:rPr lang="hr-HR" dirty="0"/>
              <a:t>• Višečlane obitelji s malom djecom, mlade obitelji i one koje se doseljavaju zbog poslovno/radno uvjetovanih okolnosti </a:t>
            </a:r>
          </a:p>
          <a:p>
            <a:r>
              <a:rPr lang="hr-HR" dirty="0"/>
              <a:t>• Socijalno ugrožene i  raseljene osobe </a:t>
            </a:r>
          </a:p>
          <a:p>
            <a:r>
              <a:rPr lang="hr-HR" dirty="0"/>
              <a:t>• Ustanove i komunalna društva, javne ustanove i tvrtke</a:t>
            </a:r>
          </a:p>
          <a:p>
            <a:r>
              <a:rPr lang="hr-HR" dirty="0"/>
              <a:t>• Građani </a:t>
            </a:r>
          </a:p>
          <a:p>
            <a:r>
              <a:rPr lang="hr-HR" dirty="0"/>
              <a:t>• Drugi osobni statusi prema posebnim propisima</a:t>
            </a:r>
          </a:p>
          <a:p>
            <a:endParaRPr lang="hr-HR" dirty="0"/>
          </a:p>
          <a:p>
            <a:endParaRPr lang="hr-HR" dirty="0"/>
          </a:p>
          <a:p>
            <a:endParaRPr lang="hr-HR" sz="2400" b="1" dirty="0">
              <a:solidFill>
                <a:srgbClr val="0070C0"/>
              </a:solidFill>
            </a:endParaRPr>
          </a:p>
          <a:p>
            <a:endParaRPr lang="hr-HR" b="1" dirty="0">
              <a:solidFill>
                <a:srgbClr val="0070C0"/>
              </a:solidFill>
            </a:endParaRPr>
          </a:p>
          <a:p>
            <a:endParaRPr lang="hr-HR" b="1" dirty="0">
              <a:solidFill>
                <a:srgbClr val="0070C0"/>
              </a:solidFill>
            </a:endParaRPr>
          </a:p>
        </p:txBody>
      </p:sp>
    </p:spTree>
    <p:extLst>
      <p:ext uri="{BB962C8B-B14F-4D97-AF65-F5344CB8AC3E}">
        <p14:creationId xmlns:p14="http://schemas.microsoft.com/office/powerpoint/2010/main" val="1889865456"/>
      </p:ext>
    </p:extLst>
  </p:cSld>
  <p:clrMapOvr>
    <a:masterClrMapping/>
  </p:clrMapOvr>
</p:sld>
</file>

<file path=ppt/theme/theme1.xml><?xml version="1.0" encoding="utf-8"?>
<a:theme xmlns:a="http://schemas.openxmlformats.org/drawingml/2006/main" name="Tema sustava Office">
  <a:themeElements>
    <a:clrScheme name="Tema sustava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sustava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sustava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Tema sustava Office">
  <a:themeElements>
    <a:clrScheme name="Tema sustava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sustava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sustava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Tema sustava Office">
  <a:themeElements>
    <a:clrScheme name="Tema sustava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sustava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sustava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2558</TotalTime>
  <Words>1960</Words>
  <Application>Microsoft Office PowerPoint</Application>
  <PresentationFormat>A4 (210x297 mm)</PresentationFormat>
  <Paragraphs>141</Paragraphs>
  <Slides>18</Slides>
  <Notes>1</Notes>
  <HiddenSlides>0</HiddenSlides>
  <MMClips>0</MMClips>
  <ScaleCrop>false</ScaleCrop>
  <HeadingPairs>
    <vt:vector size="6" baseType="variant">
      <vt:variant>
        <vt:lpstr>Korišteni fontovi</vt:lpstr>
      </vt:variant>
      <vt:variant>
        <vt:i4>4</vt:i4>
      </vt:variant>
      <vt:variant>
        <vt:lpstr>Tema</vt:lpstr>
      </vt:variant>
      <vt:variant>
        <vt:i4>3</vt:i4>
      </vt:variant>
      <vt:variant>
        <vt:lpstr>Naslovi slajdova</vt:lpstr>
      </vt:variant>
      <vt:variant>
        <vt:i4>18</vt:i4>
      </vt:variant>
    </vt:vector>
  </HeadingPairs>
  <TitlesOfParts>
    <vt:vector size="25" baseType="lpstr">
      <vt:lpstr>Arial</vt:lpstr>
      <vt:lpstr>Arial Black</vt:lpstr>
      <vt:lpstr>Calibri</vt:lpstr>
      <vt:lpstr>Calibri Light</vt:lpstr>
      <vt:lpstr>Tema sustava Office</vt:lpstr>
      <vt:lpstr>1_Tema sustava Office</vt:lpstr>
      <vt:lpstr>2_Tema sustava Office</vt:lpstr>
      <vt:lpstr>Mogućnosti financiranja privremenog smještaja funkcionalno ovisnih starijih osoba i Sigurne kuće za zlostavljane žene</vt:lpstr>
      <vt:lpstr>PowerPoint prezentacija</vt:lpstr>
      <vt:lpstr>        C4.3. R3 Razvoj usluga u zajednici radi prevencije institucionalizacije   Razvojem dostatnih, dostupnih i odgovarajućih usluga u zajednici koje su usmjerene podršci pojedincu i obitelji (savjetovanje i pomaganje, psihosocijalna podrška, rana intervencija, pomoć pri uključivanju u programe odgoja i obrazovanja, pomoć u kući, dnevni boravak i organizirano stanovanje), standardizacijom, unapređenjem i provođenjem mjera obiteljskopravne zaštite te osiguravanjem održivosti pružanja izvaninstitucijskih usluga i mjera obiteljskopravne zaštite prevenira se ulazak novih korisnika u instituciju i omogućuje daljnji proces deinstitucionalizacije.  U narednom razdoblju planirane su aktivnosti stvaranja strateškog okvira za daljnji razvoj socijalnih usluga u zajednici i nastavka procesa deinstitucionalizacije čime se želi postići da korisnici dobivaju usluge u svojim domovima i lokalnim zajednicama.   </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VELIKI  NASLOV PREZENTACIJE</dc:title>
  <dc:creator>Natalija Vuger</dc:creator>
  <cp:lastModifiedBy>Tomislav Gojčeta</cp:lastModifiedBy>
  <cp:revision>77</cp:revision>
  <dcterms:created xsi:type="dcterms:W3CDTF">2019-11-13T10:03:54Z</dcterms:created>
  <dcterms:modified xsi:type="dcterms:W3CDTF">2022-07-12T08:22:36Z</dcterms:modified>
</cp:coreProperties>
</file>