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61" r:id="rId4"/>
    <p:sldId id="259" r:id="rId5"/>
    <p:sldId id="279" r:id="rId6"/>
    <p:sldId id="270" r:id="rId7"/>
    <p:sldId id="283" r:id="rId8"/>
    <p:sldId id="280" r:id="rId9"/>
    <p:sldId id="284" r:id="rId10"/>
    <p:sldId id="285" r:id="rId11"/>
    <p:sldId id="281" r:id="rId12"/>
    <p:sldId id="286" r:id="rId13"/>
    <p:sldId id="282" r:id="rId14"/>
    <p:sldId id="276" r:id="rId15"/>
    <p:sldId id="277" r:id="rId16"/>
    <p:sldId id="278" r:id="rId17"/>
    <p:sldId id="287" r:id="rId18"/>
    <p:sldId id="288" r:id="rId19"/>
    <p:sldId id="289" r:id="rId20"/>
    <p:sldId id="290" r:id="rId21"/>
    <p:sldId id="291" r:id="rId22"/>
    <p:sldId id="292" r:id="rId23"/>
    <p:sldId id="293" r:id="rId2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islav Gojčeta" initials="TG" lastIdx="1" clrIdx="0">
    <p:extLst>
      <p:ext uri="{19B8F6BF-5375-455C-9EA6-DF929625EA0E}">
        <p15:presenceInfo xmlns:p15="http://schemas.microsoft.com/office/powerpoint/2012/main" userId="S::tgojceta@zagreb.hr::0649c89b-8158-4e91-9c3d-f74cd9d7c19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5.1.2022.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365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5.1.2022.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434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5.1.2022.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6445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C037-8F9A-4792-90A1-E3EDD89F3835}" type="datetime1">
              <a:rPr lang="hr-HR" smtClean="0"/>
              <a:t>5.1.2022.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0290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0CAD-CE1A-4D4D-8576-66ED2C314022}" type="datetime1">
              <a:rPr lang="hr-HR" smtClean="0"/>
              <a:t>5.1.2022.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2680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26D5-5664-4399-8EF2-D98645691A66}" type="datetime1">
              <a:rPr lang="hr-HR" smtClean="0"/>
              <a:t>5.1.2022.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2589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25BE-FBE6-4FDE-9C69-A1C9E74169B2}" type="datetime1">
              <a:rPr lang="hr-HR" smtClean="0"/>
              <a:t>5.1.2022.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23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8B2B-8DE7-44D2-B221-111734317FE0}" type="datetime1">
              <a:rPr lang="hr-HR" smtClean="0"/>
              <a:t>5.1.2022.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5566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8DB6-6973-4EB5-914B-D0D9E0309DE0}" type="datetime1">
              <a:rPr lang="hr-HR" smtClean="0"/>
              <a:t>5.1.2022.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9996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2E3D-AE48-4D20-A9F0-19F7CA07D06F}" type="datetime1">
              <a:rPr lang="hr-HR" smtClean="0"/>
              <a:t>5.1.2022.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4454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B804-593C-4E98-81A0-A0A7D4B260FB}" type="datetime1">
              <a:rPr lang="hr-HR" smtClean="0"/>
              <a:t>5.1.2022.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384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5.1.2022.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17589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D8AF-78A9-4516-9D6E-2FCBF8907F40}" type="datetime1">
              <a:rPr lang="hr-HR" smtClean="0"/>
              <a:t>5.1.2022.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3129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7364-1D86-40C6-9CE7-3E9280FF9646}" type="datetime1">
              <a:rPr lang="hr-HR" smtClean="0"/>
              <a:t>5.1.2022.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5610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8DC4-0A51-4668-B928-10E2C0829927}" type="datetime1">
              <a:rPr lang="hr-HR" smtClean="0"/>
              <a:t>5.1.2022.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822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5.1.2022.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413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5.1.2022.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439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5.1.2022.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839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5.1.2022.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31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5.1.2022.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778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5.1.2022.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015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5.1.2022.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991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D72D8-84A0-4613-9EA2-A0BB14827545}" type="datetimeFigureOut">
              <a:rPr lang="hr-HR" smtClean="0"/>
              <a:t>5.1.2022.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559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51B4F-C6AD-4CD1-A6FA-63110D6BBFEB}" type="datetime1">
              <a:rPr lang="hr-HR" smtClean="0"/>
              <a:t>5.1.2022.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17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0B79D9-824B-4CC9-97C2-F188D3CADF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5548" y="4377091"/>
            <a:ext cx="5830452" cy="2160221"/>
          </a:xfrm>
        </p:spPr>
        <p:txBody>
          <a:bodyPr>
            <a:noAutofit/>
          </a:bodyPr>
          <a:lstStyle/>
          <a:p>
            <a:r>
              <a:rPr lang="hr-HR" sz="3400" dirty="0">
                <a:solidFill>
                  <a:srgbClr val="0070C0"/>
                </a:solidFill>
                <a:latin typeface="Arial Black" panose="020B0A04020102020204" pitchFamily="34" charset="0"/>
              </a:rPr>
              <a:t>Planirana ulaganja </a:t>
            </a:r>
            <a:r>
              <a:rPr lang="hr-HR" sz="3400">
                <a:solidFill>
                  <a:srgbClr val="0070C0"/>
                </a:solidFill>
                <a:latin typeface="Arial Black" panose="020B0A04020102020204" pitchFamily="34" charset="0"/>
              </a:rPr>
              <a:t>u područje </a:t>
            </a:r>
            <a:r>
              <a:rPr lang="hr-HR" sz="3400" dirty="0">
                <a:solidFill>
                  <a:srgbClr val="0070C0"/>
                </a:solidFill>
                <a:latin typeface="Arial Black" panose="020B0A04020102020204" pitchFamily="34" charset="0"/>
              </a:rPr>
              <a:t>Kulture kroz NPOO i VFO</a:t>
            </a:r>
            <a:br>
              <a:rPr lang="hr-HR" sz="32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endParaRPr lang="hr-HR" sz="3200" i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E70193D0-E9D0-4F74-A5F5-865B2600B0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92533"/>
            <a:ext cx="4000717" cy="139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61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7AEB0D9-65DC-4A88-A6F1-F03F09178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680561"/>
              </p:ext>
            </p:extLst>
          </p:nvPr>
        </p:nvGraphicFramePr>
        <p:xfrm>
          <a:off x="1651000" y="1227666"/>
          <a:ext cx="6604000" cy="317655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1439701683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2247399760"/>
                    </a:ext>
                  </a:extLst>
                </a:gridCol>
              </a:tblGrid>
              <a:tr h="615599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Nositelj provedbe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MKM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310717"/>
                  </a:ext>
                </a:extLst>
              </a:tr>
              <a:tr h="1329758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Ciljna skupina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Šira javnost, javno-pravna tijela u području kulturne baštine, graditeljstva, prostornog uređenja i stručnjaci u području kulturne baštine i prostornog planiranja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006036"/>
                  </a:ext>
                </a:extLst>
              </a:tr>
              <a:tr h="615599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Procijenjeni trošak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80.999.988 kn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81936"/>
                  </a:ext>
                </a:extLst>
              </a:tr>
              <a:tr h="615599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Razdoblje provedbe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6/2021.-6/2026.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253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122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492385" y="405008"/>
            <a:ext cx="874342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32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r>
              <a:rPr lang="hr-HR" sz="28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6. Inicijativa: Obnova zgrada</a:t>
            </a:r>
          </a:p>
          <a:p>
            <a:endParaRPr lang="hr-HR" sz="32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Jedna investicija u okviru komponente odnosi se na energetsku obnovu zgrada koje imaju status kulturnog dobra, s obzirom na to da 13% svih zgrada u Hrvatskoj su nepokretna kulturna dobra ili se nalaze u okviru zaštićenih kulturno-povijesnih cjelina, a koje se do sada nisu energetski obnavljale zbog zahtjeva za visokom uštedom energije koja bi posljedično podrazumijevala invazivne zahvate i ugrožavanje svojstva kulturnog dobra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Energetska obnova zgrada sa statusom kulturnih dobara koje će se obnoviti u sklopu NPOO osigurati će najmanje 20 % smanjenja projektirane potrošnje energije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Energetska obnova višestambenih i javnih zgrada osigurati će smanjenje toplinske potrebe i projektirane potrošnje energije za grijanje od minimalno 50%</a:t>
            </a:r>
          </a:p>
        </p:txBody>
      </p:sp>
    </p:spTree>
    <p:extLst>
      <p:ext uri="{BB962C8B-B14F-4D97-AF65-F5344CB8AC3E}">
        <p14:creationId xmlns:p14="http://schemas.microsoft.com/office/powerpoint/2010/main" val="3284619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DEA630-ECFF-4B5D-BF40-BAF5596B81A7}"/>
              </a:ext>
            </a:extLst>
          </p:cNvPr>
          <p:cNvSpPr txBox="1"/>
          <p:nvPr/>
        </p:nvSpPr>
        <p:spPr>
          <a:xfrm>
            <a:off x="575564" y="604007"/>
            <a:ext cx="82832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C6.1. Obnova zgrada</a:t>
            </a:r>
          </a:p>
          <a:p>
            <a:r>
              <a:rPr lang="hr-HR" b="1" u="sng" dirty="0"/>
              <a:t>C6.1. R1 </a:t>
            </a:r>
            <a:r>
              <a:rPr lang="hr-HR" b="1" dirty="0"/>
              <a:t>Dekarbonizacija zgrada</a:t>
            </a:r>
          </a:p>
          <a:p>
            <a:r>
              <a:rPr lang="hr-HR" b="1" u="sng" dirty="0"/>
              <a:t>C6.1. R1-I1 </a:t>
            </a:r>
            <a:r>
              <a:rPr lang="hr-HR" b="1" dirty="0"/>
              <a:t>Energetska obnova zgrada</a:t>
            </a:r>
          </a:p>
          <a:p>
            <a:endParaRPr lang="hr-HR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Provedbom će se osigurati smanjenje toplinskih potreba i potrošnje energije u višestambenim zgradama i zgradama javnog sektora, povećanje korištenja OIE te posljedično smanjenje emisija CO2</a:t>
            </a:r>
          </a:p>
          <a:p>
            <a:endParaRPr lang="hr-HR" b="1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2B5B11B-2DE3-449D-A12E-75B6BF767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11749"/>
              </p:ext>
            </p:extLst>
          </p:nvPr>
        </p:nvGraphicFramePr>
        <p:xfrm>
          <a:off x="1248329" y="2743957"/>
          <a:ext cx="6604000" cy="2667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4291004437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970984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sz="1200" b="1" dirty="0"/>
                        <a:t>Nositelj provedbe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b="0" dirty="0"/>
                        <a:t>MPGI, APN, SDUOSZ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60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200" b="1" dirty="0"/>
                        <a:t>Ciljna skupina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/>
                        <a:t>Za zgrade javnog sektora: tijela državne vlasti, ministarstva, središnji državni uredi, državne upravne organizacije i uredi državne uprave u županijama, JLP(R)S, javne ustanove ili ustanove koje obavljaju društvene djelatnosti, vjerske zajednice koje obavljaju društvene djelatnosti, udruge koje obavljaju društvene djelatnosti i imaju javne ovlasti uređene posebnim Zakonom.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787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200" b="1" dirty="0"/>
                        <a:t>Procijenjeni trošak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/>
                        <a:t>1.000.000.000 kn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12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200" b="1" dirty="0"/>
                        <a:t>Razdoblje provedbe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/>
                        <a:t>2/2020.-6/2026.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755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007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39E2568-7EBC-49C1-8E53-8FB49D02D4FD}"/>
              </a:ext>
            </a:extLst>
          </p:cNvPr>
          <p:cNvSpPr txBox="1"/>
          <p:nvPr/>
        </p:nvSpPr>
        <p:spPr>
          <a:xfrm>
            <a:off x="575564" y="562062"/>
            <a:ext cx="86187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/>
              <a:t>C6.1. R1-I2 </a:t>
            </a:r>
            <a:r>
              <a:rPr lang="hr-HR" b="1" dirty="0"/>
              <a:t>Obnova zgrada oštećenih u potresu s energetskom obnovom</a:t>
            </a:r>
          </a:p>
          <a:p>
            <a:endParaRPr lang="hr-HR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Investicija se provodi na temelju javnih poziva korisnicima sredstava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Obnova nakon oba potresa financirat će se kombinirano iz Fonda za solidarnost i RRF-a na način da se vraćanje zgrada u prvobitno stanje prije oštećenja financira iz Fonda za solidarnost, a razlika iznosa do cjelovite obnove uključujući i povećanje energetske učinkovitosti objekata iz RRF-a.</a:t>
            </a:r>
          </a:p>
          <a:p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072950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36764F8-57AF-4334-A734-78ADC314AA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512579"/>
              </p:ext>
            </p:extLst>
          </p:nvPr>
        </p:nvGraphicFramePr>
        <p:xfrm>
          <a:off x="1651000" y="1227665"/>
          <a:ext cx="6604000" cy="341983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85246704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2521086308"/>
                    </a:ext>
                  </a:extLst>
                </a:gridCol>
              </a:tblGrid>
              <a:tr h="475520">
                <a:tc>
                  <a:txBody>
                    <a:bodyPr/>
                    <a:lstStyle/>
                    <a:p>
                      <a:r>
                        <a:rPr lang="hr-HR" sz="1200" dirty="0"/>
                        <a:t>Nositelj provedbe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b="0" dirty="0"/>
                        <a:t>MPGI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771977"/>
                  </a:ext>
                </a:extLst>
              </a:tr>
              <a:tr h="1993275">
                <a:tc>
                  <a:txBody>
                    <a:bodyPr/>
                    <a:lstStyle/>
                    <a:p>
                      <a:r>
                        <a:rPr lang="hr-HR" sz="1200" b="1" dirty="0"/>
                        <a:t>Ciljna skupina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/>
                        <a:t>Za zgrade javnog sektora: tijela državne vlasti, ministarstva, središnji državni uredi, državne upravne organizacije i uredi državne uprave u županijama, JLP(R)S, javne ustanove ili ustanove koje obavljaju društvene djelatnosti, vjerske zajednice koje obavljaju društvene djelatnosti, udruge koje obavljaju društvene djelatnosti i imaju javne ovlasti uređene posebnim Zakonom.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719845"/>
                  </a:ext>
                </a:extLst>
              </a:tr>
              <a:tr h="475520">
                <a:tc>
                  <a:txBody>
                    <a:bodyPr/>
                    <a:lstStyle/>
                    <a:p>
                      <a:r>
                        <a:rPr lang="hr-HR" sz="1200" b="1" dirty="0"/>
                        <a:t>Procijenjeni trošak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/>
                        <a:t>4.456.000.000 kn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483133"/>
                  </a:ext>
                </a:extLst>
              </a:tr>
              <a:tr h="475520">
                <a:tc>
                  <a:txBody>
                    <a:bodyPr/>
                    <a:lstStyle/>
                    <a:p>
                      <a:r>
                        <a:rPr lang="hr-HR" sz="1200" b="1" dirty="0"/>
                        <a:t>Razdoblje provedbe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/>
                        <a:t>2/2020.-6/2026.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522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504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5533F-F180-4B65-8DA5-595337591C68}"/>
              </a:ext>
            </a:extLst>
          </p:cNvPr>
          <p:cNvSpPr txBox="1"/>
          <p:nvPr/>
        </p:nvSpPr>
        <p:spPr>
          <a:xfrm>
            <a:off x="687897" y="654341"/>
            <a:ext cx="79527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/>
              <a:t>C6.1. R1-I3 </a:t>
            </a:r>
            <a:r>
              <a:rPr lang="hr-HR" b="1" dirty="0"/>
              <a:t>Energetska obnova zgrada sa statusom kulturnog dobra</a:t>
            </a:r>
          </a:p>
          <a:p>
            <a:endParaRPr lang="hr-HR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Energetskom obnovom kulturnih dobara smanjit će se emisije CO2, potrošnja energije bit će niža, dugoročno će se smanjiti troškovi održavanja, obnovit će se dotrajale i energetski neučinkovite zgrade sa statusom kulturnog dobra, doprinijet će se razvoju kružnog gospodarstva i korištenju rješenja zasnovanih na prirodi.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Mjera uključuje pripremu i provedbu otvorenih poziva na dostavu projektnih prijedloga za izradu dokumentacije i provedbu radova energetske obnove zgrada sa statusom kulturnog dobra javne i kulturne namjene.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Obuhvaćene su dvije kategorije zgrada: pojedinačno zaštićena kulturna dobra (pojedinačne građevine i graditeljski sklopovi) i zgrade koje se nalaze unutar zaštićene kulturno-povijesne cjeline</a:t>
            </a:r>
          </a:p>
        </p:txBody>
      </p:sp>
    </p:spTree>
    <p:extLst>
      <p:ext uri="{BB962C8B-B14F-4D97-AF65-F5344CB8AC3E}">
        <p14:creationId xmlns:p14="http://schemas.microsoft.com/office/powerpoint/2010/main" val="3638431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117CD9AF-3FC6-4409-98D1-DCD2608D5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528215"/>
              </p:ext>
            </p:extLst>
          </p:nvPr>
        </p:nvGraphicFramePr>
        <p:xfrm>
          <a:off x="1651000" y="1538058"/>
          <a:ext cx="6604000" cy="256415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712703304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2846744809"/>
                    </a:ext>
                  </a:extLst>
                </a:gridCol>
              </a:tblGrid>
              <a:tr h="605772">
                <a:tc>
                  <a:txBody>
                    <a:bodyPr/>
                    <a:lstStyle/>
                    <a:p>
                      <a:r>
                        <a:rPr lang="hr-HR" sz="1200" dirty="0"/>
                        <a:t>Nositelj provedbe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b="0" dirty="0"/>
                        <a:t>MKM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197778"/>
                  </a:ext>
                </a:extLst>
              </a:tr>
              <a:tr h="746842">
                <a:tc>
                  <a:txBody>
                    <a:bodyPr/>
                    <a:lstStyle/>
                    <a:p>
                      <a:r>
                        <a:rPr lang="hr-HR" sz="1200" b="1" dirty="0"/>
                        <a:t>Ciljna skupina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/>
                        <a:t>Vlasnici i korisnici kulturnih dobara koja imaju javno-kulturnu namjenu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670883"/>
                  </a:ext>
                </a:extLst>
              </a:tr>
              <a:tr h="605772">
                <a:tc>
                  <a:txBody>
                    <a:bodyPr/>
                    <a:lstStyle/>
                    <a:p>
                      <a:r>
                        <a:rPr lang="hr-HR" sz="1200" b="1" dirty="0"/>
                        <a:t>Procijenjeni trošak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/>
                        <a:t>300.000.000 kn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63524"/>
                  </a:ext>
                </a:extLst>
              </a:tr>
              <a:tr h="605772">
                <a:tc>
                  <a:txBody>
                    <a:bodyPr/>
                    <a:lstStyle/>
                    <a:p>
                      <a:r>
                        <a:rPr lang="hr-HR" sz="1200" b="1" dirty="0"/>
                        <a:t>Razdoblje provedbe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/>
                        <a:t>6/2021.-6/2026.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450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524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492385" y="405008"/>
            <a:ext cx="874342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VFO 2021. – 2027.</a:t>
            </a:r>
          </a:p>
          <a:p>
            <a:endParaRPr lang="hr-HR" sz="32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pPr marL="514350" indent="-514350">
              <a:buFont typeface="Wingdings" panose="05000000000000000000" pitchFamily="2" charset="2"/>
              <a:buChar char="v"/>
            </a:pPr>
            <a:r>
              <a:rPr lang="hr-HR" sz="28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OPKK </a:t>
            </a:r>
          </a:p>
          <a:p>
            <a:endParaRPr lang="hr-HR" sz="28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r-HR" dirty="0"/>
              <a:t>projekti obnove i gradnje narodnih knjižnica, centara i domova kulture, muzeja i galerija te kazališta, glazbeno-scenskih i drugih prostora u svrhu ostvarenja preduvjeta za rast kako kulturne potrošnje tako i aktivne participacije stanovništva u kulturnom životu na cijelom teritoriju RH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hr-HR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r-HR" dirty="0"/>
              <a:t>nabava opreme, uključujući suvremenu IKT opremu i odgovarajuću programsku podršku (software) kojom se osigurava bolja dostupnost kulturnih sadržaja, potpuna i pravodobna uključenost kulturnih ustanova i organizacija u procese digitalne transformacije te ostvaruju preduvjeti za unaprjeđenje postojećih i uspostavljanje novih, inovativnih usluga u kulturi</a:t>
            </a:r>
          </a:p>
        </p:txBody>
      </p:sp>
    </p:spTree>
    <p:extLst>
      <p:ext uri="{BB962C8B-B14F-4D97-AF65-F5344CB8AC3E}">
        <p14:creationId xmlns:p14="http://schemas.microsoft.com/office/powerpoint/2010/main" val="835884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5533F-F180-4B65-8DA5-595337591C68}"/>
              </a:ext>
            </a:extLst>
          </p:cNvPr>
          <p:cNvSpPr txBox="1"/>
          <p:nvPr/>
        </p:nvSpPr>
        <p:spPr>
          <a:xfrm>
            <a:off x="602674" y="189154"/>
            <a:ext cx="795276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civilno - javne inicijative reaktivacije (obnova i opremanje) neadekvatno korištenih ili neiskorištenih javnih objekata namijenjenih polivalentnim društvenim i kulturnim aktivnostima u kojima se ostvaruje socijalna integracija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priprema studijske dokumentacije (analize i strateški dokumenti potrebni za održivo upravljanje, komunikacijske strategije, studije, dokumentacija za javnu nabavu, itd.) i projektne dokumentacije (istraživanja i elaborati, idejno rješenje, glavni i izvedbeni projekt, itd.) za obnovu/gradnju kulturne infrastrukture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Ulaganja u gradnju, rekonstrukciju i opremanje kulturne infrastrukture bit će usmjerena na održive projekte koji doprinose društvenom razvoju. Takvim ulaganjima osigurat će se preduvjeti za razvoj i unapređenje usluga kojima se proširuju temeljni sadržaji i jača društvena uloga kulturnih ustanova i organizacija (npr. razvoj digitalnih sadržaja i usluga, inkluzivni programi za ranjive skupine, edukativne radionice povezane sa stjecanjem ključnih kompetencija itd.). Kako bi se omogućio lakši pristup kulturnim, umjetničkim i povezanim društvenim sadržajima za sve građane, posebno će se poticati aktivnosti uklanjanja arhitektonskih barijera i prilagodbe kulturnih i umjetničkih sadržaja za osobe s invaliditetom. Navedeno uključuje građevinske radove, nabavu opreme i druge aktivnosti koje omogućavaju uspostavu pristupačnih i prilagođenih usluga u kulturi</a:t>
            </a:r>
          </a:p>
        </p:txBody>
      </p:sp>
    </p:spTree>
    <p:extLst>
      <p:ext uri="{BB962C8B-B14F-4D97-AF65-F5344CB8AC3E}">
        <p14:creationId xmlns:p14="http://schemas.microsoft.com/office/powerpoint/2010/main" val="1253412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5533F-F180-4B65-8DA5-595337591C68}"/>
              </a:ext>
            </a:extLst>
          </p:cNvPr>
          <p:cNvSpPr txBox="1"/>
          <p:nvPr/>
        </p:nvSpPr>
        <p:spPr>
          <a:xfrm>
            <a:off x="602674" y="1358550"/>
            <a:ext cx="79527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Uz aktivnosti kojima se ostvaruje društvena korist potrebno je poticati i aktivnosti usmjerene na poboljšanje financijske održivosti kulturne infrastrukture odnosno stvaranje preduvjeta za razvoj usluga kojima se potiče diversifikacija prihoda i veće oslanjanje kulturnih ustanova i organizacija na vlastite prihode.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Program energetske obnove zgrada sa statusom kulturnog dobra</a:t>
            </a:r>
          </a:p>
        </p:txBody>
      </p:sp>
    </p:spTree>
    <p:extLst>
      <p:ext uri="{BB962C8B-B14F-4D97-AF65-F5344CB8AC3E}">
        <p14:creationId xmlns:p14="http://schemas.microsoft.com/office/powerpoint/2010/main" val="2500992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492385" y="405008"/>
            <a:ext cx="874342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NPOO</a:t>
            </a:r>
          </a:p>
          <a:p>
            <a:endParaRPr lang="hr-HR" sz="32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r>
              <a:rPr lang="hr-HR" sz="28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1. Gospodarstvo</a:t>
            </a:r>
          </a:p>
          <a:p>
            <a:endParaRPr lang="hr-HR" sz="32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endParaRPr lang="hr-HR" sz="32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r>
              <a:rPr lang="hr-HR" dirty="0"/>
              <a:t>U okviru Plana prepoznata je potreba daljnjih ulaganja u oporavak i jačanje otpornosti kulturnog i kreativnog sektora kako bi se uklonile postojeće prepreke za poslovanje na jedinstvenom digitalnom tržištu te omogućila prilagodba novim uvjetima poslovanja.</a:t>
            </a:r>
          </a:p>
        </p:txBody>
      </p:sp>
    </p:spTree>
    <p:extLst>
      <p:ext uri="{BB962C8B-B14F-4D97-AF65-F5344CB8AC3E}">
        <p14:creationId xmlns:p14="http://schemas.microsoft.com/office/powerpoint/2010/main" val="4159500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492385" y="405008"/>
            <a:ext cx="874342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anose="05000000000000000000" pitchFamily="2" charset="2"/>
              <a:buChar char="v"/>
            </a:pPr>
            <a:r>
              <a:rPr lang="hr-HR" sz="28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OPULJP</a:t>
            </a:r>
          </a:p>
          <a:p>
            <a:endParaRPr lang="hr-HR" sz="28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Participativne aktivnosti u kulturi i umjetnosti, unaprjeđenje postojećih i/ili uspostavljanje novih inkluzivnih usluga ustanova u kulturi kojima se osigurava dostupnost sadržaja pripadnicima ranjivih skupina, usluga narodnih knjižnica kojima se osigurava bolja dostupnost knjige i razvijaju ključne kompetencije, edukativne aktivnosti jačanja medijske pismenosti za pripadnike ranjivih skupina, aktivnosti podizanja javne svijesti i javne kampanje promocije važnosti medijske pismenosti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Mjere kojima se omogućava uklanjanje barijera koje priječe pristup i sudjelovanje u kulturi i umjetnosti osoba s invaliditetom, uključujući fizički pristup, kao i razvoj novih usluga kulturnih institucija</a:t>
            </a:r>
          </a:p>
        </p:txBody>
      </p:sp>
    </p:spTree>
    <p:extLst>
      <p:ext uri="{BB962C8B-B14F-4D97-AF65-F5344CB8AC3E}">
        <p14:creationId xmlns:p14="http://schemas.microsoft.com/office/powerpoint/2010/main" val="200510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492385" y="405008"/>
            <a:ext cx="874342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anose="05000000000000000000" pitchFamily="2" charset="2"/>
              <a:buChar char="v"/>
            </a:pPr>
            <a:r>
              <a:rPr lang="hr-HR" sz="28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ITP</a:t>
            </a:r>
          </a:p>
          <a:p>
            <a:endParaRPr lang="hr-HR" sz="28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endParaRPr lang="hr-HR" sz="28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Aktivnosti koje vode do stvaranja, očuvanja i upravljanja zelenom infrastrukturom u urbanim područjima, uključujući brownfield, sanaciju i revitalizaciju kontaminiranih i zapuštenih područja za nove društvene, gospodarske, kulturne i sportske aktivnosti  ako se provode na razini susjedstva ili četvrti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Očuvanje, obnova, revitalizacija i prezentacija kulturne baštine (materijalne i nematerijalne kulturne baštine) i prirodne baštine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Prenamjena povijesne i kulturne baštine u prostor za kulturne aktivnosti i obrazovanje, društveno miješanje, interakciju i dijalog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86611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8D6ABB0-7AAF-40BD-AB2D-D7E114C4610D}"/>
              </a:ext>
            </a:extLst>
          </p:cNvPr>
          <p:cNvSpPr txBox="1"/>
          <p:nvPr/>
        </p:nvSpPr>
        <p:spPr>
          <a:xfrm>
            <a:off x="758789" y="1161642"/>
            <a:ext cx="77966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Ulaganje u postojeće i otvaranje novih muzeja, posjetiteljskih centara s ciljem interpretacije kulturne baštine, uključujući i gastronomsku i enološku ponudu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Ulaganje u postojeće i otvaranje novih muzeja i druge infrastrukture u kulturi kao što su npr. arheološki parkovi, interpretacijski centri, prezentacijsko edukacijske centre  i sl. (dogradnja i uređenje kazališta, galerija, otvorenih pozornica i sl.), uključujući i gastronomsku i enološku ponudu</a:t>
            </a:r>
          </a:p>
        </p:txBody>
      </p:sp>
    </p:spTree>
    <p:extLst>
      <p:ext uri="{BB962C8B-B14F-4D97-AF65-F5344CB8AC3E}">
        <p14:creationId xmlns:p14="http://schemas.microsoft.com/office/powerpoint/2010/main" val="1304492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645952" y="964734"/>
            <a:ext cx="85987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C1.1. Otporno, zeleno i digitalno gospodarstvo </a:t>
            </a:r>
          </a:p>
          <a:p>
            <a:r>
              <a:rPr lang="hr-HR" b="1" dirty="0"/>
              <a:t>C1.1.1. Jačanje konkurentnosti i zelena tranzicija gospodarstva </a:t>
            </a:r>
          </a:p>
          <a:p>
            <a:r>
              <a:rPr lang="nn-NO" b="1" u="sng" dirty="0"/>
              <a:t>C1.1.1. R6 Razvoj otpornog kulturnog i kreativnog sektora</a:t>
            </a:r>
            <a:endParaRPr lang="hr-HR" b="1" u="sng" dirty="0"/>
          </a:p>
          <a:p>
            <a:endParaRPr lang="hr-HR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Cilj reforme je uspostaviti odgovarajući pravni okvir za poslovanje na jedinstvenom digitalnom tržištu kao i razvijanje vlastitih kulturnih i kreativnih proizvoda i usluga na jedinstvenom digitalnom tržištu čime se postiže kulturna, jezična i medijska raznolikost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Novi Zakoni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Zakon o autorskom pravu i srodnim pravima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Zakonski će se urediti djelovanje pružatelja usluga platformi za dijeljenje videozapisa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Reforma medijskog zakonodavstva</a:t>
            </a:r>
          </a:p>
        </p:txBody>
      </p:sp>
    </p:spTree>
    <p:extLst>
      <p:ext uri="{BB962C8B-B14F-4D97-AF65-F5344CB8AC3E}">
        <p14:creationId xmlns:p14="http://schemas.microsoft.com/office/powerpoint/2010/main" val="3729908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653642" y="2013358"/>
            <a:ext cx="85987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  <a:p>
            <a:r>
              <a:rPr lang="hr-HR" dirty="0"/>
              <a:t>U svrhu ispunjenja ciljeva, reformom će se potaknuti digitalna transformacija poslovnih modela i procesa pravnih i fizičkih osoba u području kulturnih i kreativnih industrija kako bi se njihovo poslovanje prilagodilo novom zakonodavnom okviru i na taj način ojačala njihova konkurentnost na globalnom tržištu.</a:t>
            </a:r>
          </a:p>
        </p:txBody>
      </p:sp>
    </p:spTree>
    <p:extLst>
      <p:ext uri="{BB962C8B-B14F-4D97-AF65-F5344CB8AC3E}">
        <p14:creationId xmlns:p14="http://schemas.microsoft.com/office/powerpoint/2010/main" val="181828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B793EC4-47DC-4317-B983-A2CF0F46CF77}"/>
              </a:ext>
            </a:extLst>
          </p:cNvPr>
          <p:cNvSpPr txBox="1"/>
          <p:nvPr/>
        </p:nvSpPr>
        <p:spPr>
          <a:xfrm>
            <a:off x="973123" y="872455"/>
            <a:ext cx="73571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Pravnim i fizičkim osobama koje djeluju u području kulturnog i kreativnog sektora dodjeljivat će se bespovratne potpore za jačanje kapaciteta za prilagodbu poslovanja novom regulatornom i zakonodavnom okviru jedinstvenog digitalnog tržišta.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1E8FF077-0842-4A59-8018-8E7A4E8A2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" y="3478213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76CC3EDE-BD26-4772-B3AE-5602183F3C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978378"/>
              </p:ext>
            </p:extLst>
          </p:nvPr>
        </p:nvGraphicFramePr>
        <p:xfrm>
          <a:off x="1498600" y="2736533"/>
          <a:ext cx="6604000" cy="169100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1593267087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38102027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Nositelj provedbe 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MKM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2407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Ciljna skupina 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Mikro, mala i srednja poduzeća, ostale pravne i fizičke osobe koje djeluju u području kulture, umjetnosti i medija.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6012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Procijenjeni trošak 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300.000.000 kn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263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Razdoblje provedbe 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2021.-2026.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8163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5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653642" y="374230"/>
            <a:ext cx="859871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/>
              <a:t>C1.1.1. R6-I1 </a:t>
            </a:r>
            <a:r>
              <a:rPr lang="nn-NO" b="1" u="sng" dirty="0"/>
              <a:t>Transformacija i jačanje konkurentnosti kulturnih i kreativnih industrija</a:t>
            </a:r>
            <a:endParaRPr lang="hr-HR" b="1" u="sng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Područja kreativnih i kulturnih industrija su sada okrenuti tradicionalnim oblicima i načinima prezentacije, distribucije i komercijalizacije kreativnih, kulturnih i medijskih sadržaja te ih je potrebno podržati u razvijanju inovativnih poslovnih modela i industrijskih standarda, platformi, aplikacija te drugih proizvoda i usluga koji su atraktivni publici na digitalnom tržištu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Prilagodba digitalnom okruženju preduvjet je za razvoj kulturnih i kreativnih industrija neovisno o tome stvara li se i distribuira sadržaj u digitalnom obliku ili se digitalnim putem ostvaruje kontakt s publikom</a:t>
            </a:r>
            <a:endParaRPr lang="hr-HR" b="1" u="sng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b="1" u="sng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b="1" u="sng" dirty="0"/>
              <a:t>Putem javnih poziva </a:t>
            </a:r>
            <a:r>
              <a:rPr lang="hr-HR" dirty="0"/>
              <a:t>će se poslovnim subjektima u području kulturnih i kreativnih industrija omogućiti jačanje kapaciteta za prilagodbu poslovanja novom regulatornom i zakonodavnom okviru jedinstvenog digitalnog tržišta s ciljem održivog razvoja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Prilikom procjene prihvatljivosti projekata, bit će podržana isključivo ulaganja u digitalni doprinos i napredak u segmentu poslovnih procesa, proizvodnje, distribucije i dostupnosti sadržaja i usluga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48694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52A6480-6340-4D78-A782-86B4F9B04489}"/>
              </a:ext>
            </a:extLst>
          </p:cNvPr>
          <p:cNvSpPr txBox="1"/>
          <p:nvPr/>
        </p:nvSpPr>
        <p:spPr>
          <a:xfrm>
            <a:off x="872455" y="696286"/>
            <a:ext cx="82967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/>
              <a:t>Poziv za dodjelu bespovratnih sredstava za jačanje kapaciteta u svrhu prilagodbe novom regulatornom i zakonodavnom okviru jedinstvenog digitalnog tržišta ukupne vrijednosti 250.000.000 kn</a:t>
            </a:r>
          </a:p>
          <a:p>
            <a:r>
              <a:rPr lang="hr-HR" b="1" dirty="0"/>
              <a:t>Prijavitelji</a:t>
            </a:r>
            <a:r>
              <a:rPr lang="hr-HR" dirty="0"/>
              <a:t>: Mikro, mala i srednja poduzeća te ostale pravne i fizičke osobe koje djeluju u području kulturnih i kreativnih industrija (arhitekture, audiovizualnih djelatnosti uključujuću videoigre, medija, baštine, dizajna, izvedbene umjetnosti, knjige i nakladništva, primijenjenih i vizualnih umjetnosti).</a:t>
            </a:r>
          </a:p>
          <a:p>
            <a:r>
              <a:rPr lang="hr-HR" b="1" dirty="0"/>
              <a:t>Broj projekata</a:t>
            </a:r>
            <a:r>
              <a:rPr lang="hr-HR" dirty="0"/>
              <a:t>/pokazatelj: 100</a:t>
            </a:r>
          </a:p>
          <a:p>
            <a:r>
              <a:rPr lang="hr-HR" b="1" dirty="0"/>
              <a:t>Prosječna pojedinačna vrijednost projekta u okviru poziva</a:t>
            </a:r>
            <a:r>
              <a:rPr lang="hr-HR" dirty="0"/>
              <a:t>: 7.111.978 kn</a:t>
            </a:r>
          </a:p>
          <a:p>
            <a:r>
              <a:rPr lang="hr-HR" b="1" dirty="0"/>
              <a:t>Prosječna vrijednost potpore po pojedinačnom projektu </a:t>
            </a:r>
            <a:r>
              <a:rPr lang="hr-HR" dirty="0"/>
              <a:t>(intenzitet 35%): 2.489.192 kn</a:t>
            </a:r>
          </a:p>
          <a:p>
            <a:r>
              <a:rPr lang="hr-HR" b="1" dirty="0"/>
              <a:t>Prihvatljive aktivnosti</a:t>
            </a:r>
            <a:r>
              <a:rPr lang="hr-HR" dirty="0"/>
              <a:t>: unaprjeđenje organizacije poslovanja kulturnih i kreativnih industrija u svrhu komercijalizacije novih proizvoda i usluga, unaprjeđenje procesa kulturnih i kreativnih industrija u svrhu prilagodbe jedinstvenom digitalnom tržištu, aktivnosti ulaganja u materijalnu i nematerijalnu imovinu u cilju jačanja kapaciteta i stvaranja novih inovativnih proizvoda i usluga u cilju reformiranja poslovanja, plasman i distribucija novih proizvoda i usluga uključujući promociju i promidžbu.</a:t>
            </a:r>
          </a:p>
          <a:p>
            <a:r>
              <a:rPr lang="hr-HR" b="1" dirty="0"/>
              <a:t>Razdoblje provedbe</a:t>
            </a:r>
            <a:r>
              <a:rPr lang="hr-HR" dirty="0"/>
              <a:t>: 2021.-2026.</a:t>
            </a:r>
          </a:p>
        </p:txBody>
      </p:sp>
    </p:spTree>
    <p:extLst>
      <p:ext uri="{BB962C8B-B14F-4D97-AF65-F5344CB8AC3E}">
        <p14:creationId xmlns:p14="http://schemas.microsoft.com/office/powerpoint/2010/main" val="2309587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653642" y="964734"/>
            <a:ext cx="85987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U sklopu sektora turizma u podkomponenti </a:t>
            </a:r>
            <a:r>
              <a:rPr lang="sv-SE" b="1" dirty="0"/>
              <a:t>C1.6. Razvoj održivog, inovativnog i otpornog turizma</a:t>
            </a:r>
            <a:r>
              <a:rPr lang="hr-HR" dirty="0"/>
              <a:t>  spominju se ulaganja u projekte javne turističke infrastrukture kao što su posjetiteljski centri, interpretacijski centri kulturne baštine...</a:t>
            </a:r>
          </a:p>
          <a:p>
            <a:r>
              <a:rPr lang="hr-HR" b="1" u="sng" dirty="0"/>
              <a:t>C1.6. R1 </a:t>
            </a:r>
            <a:r>
              <a:rPr lang="hr-HR" b="1" dirty="0"/>
              <a:t> Povećanje otpornosti i održivosti turističkog sektora</a:t>
            </a:r>
          </a:p>
          <a:p>
            <a:r>
              <a:rPr lang="hr-HR" b="1" u="sng" dirty="0"/>
              <a:t>C1.6. R1-I1 </a:t>
            </a:r>
            <a:r>
              <a:rPr lang="hr-HR" b="1" dirty="0"/>
              <a:t>Regionalna diverzifikacija i specijalizacija hrvatskog turizma kroz ulaganja u razvoj turističkih proizvoda visoke dodane vrijednosti</a:t>
            </a:r>
          </a:p>
          <a:p>
            <a:endParaRPr lang="hr-HR" b="1" dirty="0"/>
          </a:p>
          <a:p>
            <a:endParaRPr lang="hr-HR" dirty="0"/>
          </a:p>
          <a:p>
            <a:endParaRPr lang="hr-HR" b="1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2D026CD-C524-40AE-810B-3FACC32C3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729152"/>
              </p:ext>
            </p:extLst>
          </p:nvPr>
        </p:nvGraphicFramePr>
        <p:xfrm>
          <a:off x="1063887" y="2849026"/>
          <a:ext cx="7778226" cy="282353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89113">
                  <a:extLst>
                    <a:ext uri="{9D8B030D-6E8A-4147-A177-3AD203B41FA5}">
                      <a16:colId xmlns:a16="http://schemas.microsoft.com/office/drawing/2014/main" val="3873843713"/>
                    </a:ext>
                  </a:extLst>
                </a:gridCol>
                <a:gridCol w="3889113">
                  <a:extLst>
                    <a:ext uri="{9D8B030D-6E8A-4147-A177-3AD203B41FA5}">
                      <a16:colId xmlns:a16="http://schemas.microsoft.com/office/drawing/2014/main" val="1774629573"/>
                    </a:ext>
                  </a:extLst>
                </a:gridCol>
              </a:tblGrid>
              <a:tr h="215825">
                <a:tc>
                  <a:txBody>
                    <a:bodyPr/>
                    <a:lstStyle/>
                    <a:p>
                      <a:r>
                        <a:rPr lang="hr-HR" sz="1200" baseline="0" dirty="0"/>
                        <a:t>Nositelj provedbe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b="0" baseline="0" dirty="0"/>
                        <a:t>MINTS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710220"/>
                  </a:ext>
                </a:extLst>
              </a:tr>
              <a:tr h="2000575">
                <a:tc>
                  <a:txBody>
                    <a:bodyPr/>
                    <a:lstStyle/>
                    <a:p>
                      <a:r>
                        <a:rPr lang="hr-HR" sz="1200" b="1" baseline="0" dirty="0"/>
                        <a:t>Ciljna skupina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baseline="0" dirty="0"/>
                        <a:t>JLP(R)S, trgovačka društva u državnom vlasništvu ili JLP(R)S, pravne osobe u konzorciju JPP, korisnici koncesija, turističke zajednice i druge pravne osobe javnog vlasništva koje upravljaju turističkom infrastrukturom ili sportsko-rekreacijskim centrima u zonama aktivnog turizma ako imaju pravo građenja, udruge i druge pravne osobe koje nisu poduzeća povezane sa sektorom turizma i sporta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407033"/>
                  </a:ext>
                </a:extLst>
              </a:tr>
              <a:tr h="215825">
                <a:tc>
                  <a:txBody>
                    <a:bodyPr/>
                    <a:lstStyle/>
                    <a:p>
                      <a:r>
                        <a:rPr lang="hr-HR" sz="1200" b="1" baseline="0" dirty="0"/>
                        <a:t>Procijenjeni trošak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baseline="0" dirty="0"/>
                        <a:t>930.000.000 kn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893324"/>
                  </a:ext>
                </a:extLst>
              </a:tr>
              <a:tr h="215825">
                <a:tc>
                  <a:txBody>
                    <a:bodyPr/>
                    <a:lstStyle/>
                    <a:p>
                      <a:r>
                        <a:rPr lang="hr-HR" sz="1200" b="1" baseline="0" dirty="0"/>
                        <a:t>Razdoblje provedbe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baseline="0" dirty="0"/>
                        <a:t>2/2020. - 6/2026.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877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714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492385" y="405008"/>
            <a:ext cx="874342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32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r>
              <a:rPr lang="hr-HR" sz="28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2. Javna uprava, pravosuđe i državna imovina</a:t>
            </a:r>
          </a:p>
          <a:p>
            <a:endParaRPr lang="hr-HR" sz="32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r>
              <a:rPr lang="hr-HR" b="1" u="sng" dirty="0"/>
              <a:t>C2.2. R3 </a:t>
            </a:r>
            <a:r>
              <a:rPr lang="hr-HR" b="1" dirty="0"/>
              <a:t>Digitalna transformacija konzervatorskih podloga i arhivskih zapisa</a:t>
            </a:r>
          </a:p>
          <a:p>
            <a:r>
              <a:rPr lang="hr-HR" b="1" u="sng" dirty="0"/>
              <a:t>C2.2. R3-I1 </a:t>
            </a:r>
            <a:r>
              <a:rPr lang="hr-HR" b="1" dirty="0"/>
              <a:t>Uspostava digitalne infrastrukture i usluga javne uprave izradom sustava konzervatorskih podloga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Cilj je uspostavljena e-usluga (e-konzervatorska podloga) povezana s postojećim e-uslugama (npr. e-građani), uklonjene administrativne prepreke u procesu ishođenja dozvola sukladno Zakonu o zaštiti i očuvanju kulturnih dobara, ubrzan proces izdavanja dozvola za gradnju, osigurana transparentnost i ujednačen postupak dobivanja dokumenata za područje cijele države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U okviru investicije razvit će se informacijski sustav nove e-usluge koji će biti povezan s informacijskim sustavom kulturne baštine</a:t>
            </a:r>
          </a:p>
        </p:txBody>
      </p:sp>
    </p:spTree>
    <p:extLst>
      <p:ext uri="{BB962C8B-B14F-4D97-AF65-F5344CB8AC3E}">
        <p14:creationId xmlns:p14="http://schemas.microsoft.com/office/powerpoint/2010/main" val="13897420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1677</TotalTime>
  <Words>1964</Words>
  <Application>Microsoft Office PowerPoint</Application>
  <PresentationFormat>A4 Paper (210x297 mm)</PresentationFormat>
  <Paragraphs>154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Black</vt:lpstr>
      <vt:lpstr>Calibri</vt:lpstr>
      <vt:lpstr>Calibri Light</vt:lpstr>
      <vt:lpstr>Wingdings</vt:lpstr>
      <vt:lpstr>Tema sustava Office</vt:lpstr>
      <vt:lpstr>1_Tema sustava Office</vt:lpstr>
      <vt:lpstr>Planirana ulaganja u područje Kulture kroz NPOO i VFO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VELIKI  NASLOV PREZENTACIJE</dc:title>
  <dc:creator>Natalija Vuger</dc:creator>
  <cp:lastModifiedBy>Tomislav Gojčeta</cp:lastModifiedBy>
  <cp:revision>29</cp:revision>
  <dcterms:created xsi:type="dcterms:W3CDTF">2019-11-13T10:03:54Z</dcterms:created>
  <dcterms:modified xsi:type="dcterms:W3CDTF">2022-01-05T14:26:32Z</dcterms:modified>
</cp:coreProperties>
</file>