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256" r:id="rId4"/>
    <p:sldId id="258" r:id="rId5"/>
    <p:sldId id="358" r:id="rId6"/>
    <p:sldId id="344" r:id="rId7"/>
    <p:sldId id="373" r:id="rId8"/>
    <p:sldId id="363" r:id="rId9"/>
    <p:sldId id="355" r:id="rId10"/>
    <p:sldId id="350" r:id="rId11"/>
    <p:sldId id="351" r:id="rId12"/>
    <p:sldId id="362" r:id="rId13"/>
    <p:sldId id="361" r:id="rId14"/>
    <p:sldId id="367" r:id="rId15"/>
    <p:sldId id="352" r:id="rId16"/>
    <p:sldId id="353" r:id="rId17"/>
    <p:sldId id="365" r:id="rId18"/>
    <p:sldId id="368" r:id="rId19"/>
    <p:sldId id="347" r:id="rId20"/>
    <p:sldId id="369" r:id="rId21"/>
    <p:sldId id="354" r:id="rId22"/>
    <p:sldId id="356" r:id="rId23"/>
    <p:sldId id="370" r:id="rId24"/>
    <p:sldId id="364" r:id="rId25"/>
    <p:sldId id="349" r:id="rId26"/>
    <p:sldId id="360" r:id="rId27"/>
    <p:sldId id="371" r:id="rId28"/>
    <p:sldId id="357" r:id="rId29"/>
    <p:sldId id="366" r:id="rId30"/>
    <p:sldId id="372" r:id="rId31"/>
    <p:sldId id="309" r:id="rId3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slav Gojčeta" initials="TG" lastIdx="1" clrIdx="0">
    <p:extLst>
      <p:ext uri="{19B8F6BF-5375-455C-9EA6-DF929625EA0E}">
        <p15:presenceInfo xmlns:p15="http://schemas.microsoft.com/office/powerpoint/2012/main" userId="S::tgojceta@zagreb.hr::0649c89b-8158-4e91-9c3d-f74cd9d7c1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4B235-9331-4A1F-9310-4478D295F46E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2592B-2233-4C00-9855-F519DDA9AD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55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 dirty="0"/>
              <a:t> 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0345B-E8B3-4758-9633-163330AE4BCA}" type="slidenum">
              <a:rPr kumimoji="0" lang="hr-H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27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65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34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44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C037-8F9A-4792-90A1-E3EDD89F3835}" type="datetime1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29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CAD-CE1A-4D4D-8576-66ED2C314022}" type="datetime1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68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26D5-5664-4399-8EF2-D98645691A66}" type="datetime1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258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25BE-FBE6-4FDE-9C69-A1C9E74169B2}" type="datetime1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8B2B-8DE7-44D2-B221-111734317FE0}" type="datetime1">
              <a:rPr lang="hr-HR" smtClean="0"/>
              <a:t>4.10.2022.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566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8DB6-6973-4EB5-914B-D0D9E0309DE0}" type="datetime1">
              <a:rPr lang="hr-HR" smtClean="0"/>
              <a:t>4.10.2022.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99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2E3D-AE48-4D20-A9F0-19F7CA07D06F}" type="datetime1">
              <a:rPr lang="hr-HR" smtClean="0"/>
              <a:t>4.10.2022.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45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B804-593C-4E98-81A0-A0A7D4B260FB}" type="datetime1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8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758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D8AF-78A9-4516-9D6E-2FCBF8907F40}" type="datetime1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129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7364-1D86-40C6-9CE7-3E9280FF9646}" type="datetime1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61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DC4-0A51-4668-B928-10E2C0829927}" type="datetime1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22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297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152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6156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220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455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71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39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136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95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363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36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71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39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39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31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78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1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991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59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1B4F-C6AD-4CD1-A6FA-63110D6BBFEB}" type="datetime1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7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72D8-84A0-4613-9EA2-A0BB14827545}" type="datetimeFigureOut">
              <a:rPr lang="hr-HR" smtClean="0"/>
              <a:t>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0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-hr.eu/hr2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mailto:razvojna.agencija@zagreb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B79D9-824B-4CC9-97C2-F188D3CAD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431" y="4890267"/>
            <a:ext cx="5538569" cy="925842"/>
          </a:xfrm>
        </p:spPr>
        <p:txBody>
          <a:bodyPr>
            <a:noAutofit/>
          </a:bodyPr>
          <a:lstStyle/>
          <a:p>
            <a:r>
              <a:rPr lang="hr-HR" sz="3200" i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Interreg</a:t>
            </a:r>
            <a:r>
              <a:rPr lang="hr-HR" sz="3200" i="1" dirty="0">
                <a:solidFill>
                  <a:srgbClr val="0070C0"/>
                </a:solidFill>
                <a:latin typeface="Arial Black" panose="020B0A04020102020204" pitchFamily="34" charset="0"/>
              </a:rPr>
              <a:t> Program SI-HR </a:t>
            </a:r>
            <a:br>
              <a:rPr lang="hr-HR" sz="3200" i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hr-HR" sz="3200" i="1" dirty="0">
                <a:solidFill>
                  <a:srgbClr val="0070C0"/>
                </a:solidFill>
                <a:latin typeface="Arial Black" panose="020B0A04020102020204" pitchFamily="34" charset="0"/>
              </a:rPr>
              <a:t>2021.-2027.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70193D0-E9D0-4F74-A5F5-865B2600B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2533"/>
            <a:ext cx="4000717" cy="13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93572"/>
            <a:ext cx="859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/>
              <a:t>Državna, regionalna, lokalna tijela; ustanove visokog obrazovanja i znanstvene institucije; regionalne i lokalne razvojne agencije; neprofitne organizacije, udruge i druge interesne skupine; škole, agencije i institucije, druge javne organizacije; lokalno stanovništvo.</a:t>
            </a:r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28828" y="433356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Ciljane grupe 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3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93572"/>
            <a:ext cx="859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/>
              <a:t>Organizacije koje surađuju preko granica, zajednički izrađena pilot-djelovanja provedena u projektima, zajednički izrađene strategije i akcijski planovi, zajednički izrađena rješenja, organizirani prekogranični javni događaji</a:t>
            </a:r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Pokazatelji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9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444616" y="1979741"/>
            <a:ext cx="85987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/>
              <a:t>Cilj </a:t>
            </a:r>
            <a:r>
              <a:rPr lang="hr-HR" sz="2800" dirty="0"/>
              <a:t>ovog prioriteta je da se poboljša, razvije i uvede zelena infrastruktura kao strateški planirana mreža prirodnog i polu prirodnog područja sa drugim značajkama okoliša dizajniranim da se isporuči širok raspon usluga ekosistema, posebno onih koje se odnose na smanjenje bioraznolikosti. </a:t>
            </a:r>
            <a:endParaRPr lang="hr-HR" sz="2800" b="1" dirty="0"/>
          </a:p>
          <a:p>
            <a:endParaRPr lang="hr-HR" sz="28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553108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Specifični cilj 2.7.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7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62143"/>
            <a:ext cx="8598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/>
              <a:t>Tip aktivnosti 1. </a:t>
            </a:r>
            <a:r>
              <a:rPr lang="hr-HR" sz="2400" dirty="0"/>
              <a:t>Strateški planirana zelena infrastruktura za povećanje ekoloških i </a:t>
            </a:r>
            <a:r>
              <a:rPr lang="hr-HR" sz="2400" dirty="0" err="1"/>
              <a:t>socio</a:t>
            </a:r>
            <a:r>
              <a:rPr lang="hr-HR" sz="2400" dirty="0"/>
              <a:t>-ekonomskih koristi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b="1" dirty="0"/>
              <a:t>Indikativna lista aktivnosti: </a:t>
            </a:r>
            <a:r>
              <a:rPr lang="hr-HR" sz="2400" dirty="0"/>
              <a:t>suradnja i razmjena znanja za interdisciplinarno i holističko prostorno planiranje za integraciju zelene infrastrukture na regionalnoj razini, podrška prekograničnim pilot aktivnostima za uvođenje i upravljanje zelenom infrastrukturom.</a:t>
            </a:r>
            <a:endParaRPr lang="hr-HR" sz="28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553108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Specifični cilj 2.7.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0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444616" y="1979741"/>
            <a:ext cx="8598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/>
              <a:t>Tip aktivnosti 2. </a:t>
            </a:r>
            <a:r>
              <a:rPr lang="hr-HR" sz="2400" dirty="0"/>
              <a:t>Jačanje zaštite i očuvanja prirode, biološke raznolikosti i zelene infrastrukture, uključujući urbana područja, te smanjenje svih oblika onečišćenja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b="1" dirty="0"/>
              <a:t>Indikativna lista aktivnosti: </a:t>
            </a:r>
            <a:r>
              <a:rPr lang="hr-HR" sz="2400" dirty="0"/>
              <a:t>bolje upravljanje prirodnim područjima za poboljšanje statusa očuvanosti vrsta, zajedničke akcije za planiranje i upravljanje prekograničnim prirodnim krajolicima, prekogranične akcije za poboljšanje zaštite, upravljanja i provedbe mjera protiv invazivnih vrsta, aktivnosti za zaštitu ugroženih zajednica.</a:t>
            </a:r>
            <a:endParaRPr lang="hr-HR" sz="28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444616" y="565035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Specifični cilj 2.7.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6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93572"/>
            <a:ext cx="8598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/>
              <a:t>Državna, regionalna, lokalna tijela; ustanove visokog obrazovanja i znanstvene institucije; regionalne i lokalne razvojne agencije; neprofitne organizacije, udruge i druge interesne skupine; škole, agencije i institucije, druge javne organizacije; lokalno stanovništvo; posjetitelji/turisti.</a:t>
            </a:r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Ciljane grupe 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1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93572"/>
            <a:ext cx="859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/>
              <a:t>Organizacije koje surađuju preko granica, zajednički izrađena pilot-djelovanja provedena u projektima, zajednički izrađene strategije i akcijski planovi, zajednički izrađena rješenja, organizirani prekogranični javni događaji</a:t>
            </a:r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Pokazatelji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8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64740" y="2010703"/>
            <a:ext cx="8598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Specifični cilj 4.6. </a:t>
            </a:r>
            <a:r>
              <a:rPr lang="hr-HR" sz="2400" dirty="0"/>
              <a:t>Jačanje uloge kulture i održivog turizma u gospodarskom razvoju, socijalnoj uključenosti i društvenim inovacijama.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 2 - Otporna i održiva regija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75564" y="1956170"/>
            <a:ext cx="8598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Cilj </a:t>
            </a:r>
            <a:r>
              <a:rPr lang="hr-HR" sz="2400" dirty="0"/>
              <a:t>je da se olakša oporavak turizma i kulture u programskom području sa zelenom orijentacijom u turizmu, </a:t>
            </a:r>
            <a:r>
              <a:rPr lang="hr-HR" sz="2400" dirty="0" err="1"/>
              <a:t>podupirajući</a:t>
            </a:r>
            <a:r>
              <a:rPr lang="hr-HR" sz="2400" dirty="0"/>
              <a:t> pomak sa kvantitete na kvalitetu, povećanje raznolikosti turističkih usluga i proizvoda, podupiranje inovacije i poduzetništva u kulturnom turizmu.</a:t>
            </a:r>
          </a:p>
          <a:p>
            <a:endParaRPr lang="hr-HR" sz="2400" dirty="0"/>
          </a:p>
          <a:p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 2 - Otporna i održiva regija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1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68759"/>
            <a:ext cx="85987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/>
              <a:t>Tip aktivnosti 1. </a:t>
            </a:r>
            <a:r>
              <a:rPr lang="hr-HR" sz="2000" dirty="0"/>
              <a:t>Podrška održivom turizmu i zelenoj tranziciji javnih i privatnih organizacija kroz pilot i demonstracijske akcije, zajedničko učenje i podizanje svijesti turista i svih dionika u turizmu i kulturi</a:t>
            </a:r>
            <a:endParaRPr lang="hr-HR" sz="2000" b="1" dirty="0"/>
          </a:p>
          <a:p>
            <a:pPr algn="just"/>
            <a:endParaRPr lang="hr-HR" sz="2000" b="1" dirty="0"/>
          </a:p>
          <a:p>
            <a:pPr algn="just"/>
            <a:r>
              <a:rPr lang="hr-HR" sz="2000" b="1" dirty="0"/>
              <a:t>Indikativna lista aktivnosti</a:t>
            </a:r>
            <a:r>
              <a:rPr lang="hr-HR" sz="2000" dirty="0"/>
              <a:t>: razvoj zajedničkih akcija za promicanje zelene tranzicije javnih i privatnih dionika u turizmu i kulturi, razvoj novih ili ozelenjivanje postojećih prekograničnih turističkih proizvoda, prekogranične aktivnosti podizanja svijesti za povećanje ekološke i socijalne odgovornosti, zajedničke prekogranične platforme za suradnju i razmjenu znanja, zajednički prekogranični treninzi javnih i privatnih organizacija za integrirano upravljanje održivim destinacijama unapređenjem znanja i vještina.</a:t>
            </a:r>
          </a:p>
          <a:p>
            <a:endParaRPr lang="hr-HR" sz="2400" b="1" dirty="0"/>
          </a:p>
          <a:p>
            <a:endParaRPr lang="hr-HR" sz="28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Specifični cilj 4.6.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0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386835" y="1489707"/>
            <a:ext cx="85987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EK je odobrila 11.08.2022. </a:t>
            </a:r>
            <a:r>
              <a:rPr lang="hr-HR" sz="2800" dirty="0" err="1"/>
              <a:t>Interreg</a:t>
            </a:r>
            <a:r>
              <a:rPr lang="hr-HR" sz="2800" dirty="0"/>
              <a:t> Program Slovenija – Hrvatska.</a:t>
            </a:r>
          </a:p>
          <a:p>
            <a:endParaRPr lang="hr-HR" sz="1400" dirty="0"/>
          </a:p>
          <a:p>
            <a:r>
              <a:rPr lang="hr-HR" sz="2800" dirty="0"/>
              <a:t>U okviru Programa odabrani su sljedeći prioriteti:</a:t>
            </a:r>
          </a:p>
          <a:p>
            <a:endParaRPr lang="hr-HR" sz="1400" dirty="0"/>
          </a:p>
          <a:p>
            <a:r>
              <a:rPr lang="hr-HR" sz="2800" b="1" dirty="0"/>
              <a:t>Prioritet 1 -</a:t>
            </a:r>
            <a:r>
              <a:rPr lang="hr-HR" sz="2800" dirty="0"/>
              <a:t> Zelena i prilagodljiva regija - 2 specifična cilja</a:t>
            </a:r>
          </a:p>
          <a:p>
            <a:endParaRPr lang="hr-HR" sz="2800" b="1" dirty="0"/>
          </a:p>
          <a:p>
            <a:r>
              <a:rPr lang="hr-HR" sz="2800" b="1" dirty="0"/>
              <a:t>Prioritet 2 - </a:t>
            </a:r>
            <a:r>
              <a:rPr lang="hr-HR" sz="2800" dirty="0"/>
              <a:t>Otporna i održiva regija - 1 specifični cilj</a:t>
            </a:r>
          </a:p>
          <a:p>
            <a:endParaRPr lang="hr-HR" sz="2800" b="1" dirty="0"/>
          </a:p>
          <a:p>
            <a:r>
              <a:rPr lang="hr-HR" sz="2800" b="1" dirty="0"/>
              <a:t>Prioritet 3 – </a:t>
            </a:r>
            <a:r>
              <a:rPr lang="hr-HR" sz="2800" dirty="0"/>
              <a:t>Pristupačna i povezana regija- 2 specifična cilja</a:t>
            </a:r>
          </a:p>
          <a:p>
            <a:endParaRPr lang="hr-HR" sz="28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386835" y="101288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Prioriteti i ciljevi </a:t>
            </a:r>
            <a:r>
              <a:rPr lang="hr-HR" sz="28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Interreg</a:t>
            </a:r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 SI-HR </a:t>
            </a:r>
          </a:p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2021. – 2027.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8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68759"/>
            <a:ext cx="85987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/>
              <a:t>Tip aktivnosti 2. </a:t>
            </a:r>
            <a:r>
              <a:rPr lang="hr-HR" sz="2000" dirty="0"/>
              <a:t>Jačanje otpornosti i oporavka turizma i kulture razvojem i jačanjem zajedničkih prekograničnih turističkih proizvoda i usluga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b="1" dirty="0"/>
              <a:t>Indikativna lista aktivnosti</a:t>
            </a:r>
            <a:r>
              <a:rPr lang="hr-HR" sz="2000" dirty="0"/>
              <a:t>: povećanje raznolikosti prekograničnog turizma, modernizacija turizma i kulturnih organizacija, razvoj prekograničnih turističkih regija/destinacija i dobivanje certifikata za povećanje kvalitete, nadogradnja zajedničkih prekograničnih turističkih proizvoda i usluga podržavanjem valorizacije i interpretacije kulturne i prirodne baštine, razvoj zajedničkih turističkih proizvoda korištenjem postojeće infrastrukture u turističke svrhe, razvoj, unapređenje i promicanje zdravstvenog turizma, enologije i gastronomije, zajedničke prekogranične akcije za podršku društvenim inovacijama i kulturnim i kreativnim industrijama.</a:t>
            </a:r>
            <a:endParaRPr lang="hr-HR" sz="2000" b="1" dirty="0"/>
          </a:p>
          <a:p>
            <a:endParaRPr lang="hr-HR" sz="2400" dirty="0"/>
          </a:p>
          <a:p>
            <a:endParaRPr lang="hr-HR" sz="2400" b="1" dirty="0"/>
          </a:p>
          <a:p>
            <a:endParaRPr lang="hr-HR" sz="28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Specifični cilj 4.6.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8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93572"/>
            <a:ext cx="8598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/>
              <a:t>Državna, regionalna, lokalna tijela; ustanove visokog obrazovanja i znanstvene institucije; regionalne i lokalne razvojne agencije; neprofitne organizacije, udruge i druge interesne skupine; škole, agencije i institucije, druge javne organizacije; lokalno stanovništvo; posjetitelji/turisti; mali i srednji poduzetnici, organizacije/udruge koje podupiru poslovni sektor, marginalizirana i osjetljiva populacija.</a:t>
            </a:r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Ciljane grupe 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93572"/>
            <a:ext cx="859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/>
              <a:t>Organizacije koje surađuju preko granica, zajednički izrađena pilot-djelovanja provedena u projektima, zajednički izrađene strategije i akcijski planovi, zajednički izrađena rješenja, organizirani prekogranični javni događaji</a:t>
            </a:r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Pokazatelji 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1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2027128"/>
            <a:ext cx="85987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 err="1"/>
              <a:t>Interreg</a:t>
            </a:r>
            <a:r>
              <a:rPr lang="hr-HR" sz="2000" b="1" dirty="0"/>
              <a:t> specifični cilj 6.2. </a:t>
            </a:r>
            <a:r>
              <a:rPr lang="hr-HR" sz="2000" dirty="0"/>
              <a:t>Jačanje učinkovitosti javne uprave promicanjem pravne i administrativne suradnje, suradnje između građana, dionika civilnog društva i institucija, s naglaskom na rješavanje pravnih i drugih prepreka u pograničnom području</a:t>
            </a:r>
          </a:p>
          <a:p>
            <a:pPr algn="just"/>
            <a:r>
              <a:rPr lang="hr-HR" sz="2000" b="1" dirty="0"/>
              <a:t>Vodeća načela: </a:t>
            </a:r>
            <a:r>
              <a:rPr lang="hr-HR" sz="2000" dirty="0"/>
              <a:t>lokalni pristup, </a:t>
            </a:r>
            <a:r>
              <a:rPr lang="hr-HR" sz="2000" dirty="0" err="1"/>
              <a:t>participativnost</a:t>
            </a:r>
            <a:r>
              <a:rPr lang="hr-HR" sz="2000" dirty="0"/>
              <a:t>, održivost, digitalizacija i uključivanje</a:t>
            </a:r>
            <a:endParaRPr lang="hr-HR" sz="2000" b="1" dirty="0"/>
          </a:p>
          <a:p>
            <a:pPr algn="just"/>
            <a:r>
              <a:rPr lang="hr-HR" sz="2000" b="1" dirty="0"/>
              <a:t>Tematska područja: </a:t>
            </a:r>
            <a:r>
              <a:rPr lang="hr-HR" sz="2000" dirty="0"/>
              <a:t>zdravstvo, socijalne usluge, energetska učinkovitost, pristupačnost</a:t>
            </a:r>
          </a:p>
          <a:p>
            <a:pPr algn="just"/>
            <a:r>
              <a:rPr lang="hr-HR" sz="2000" b="1" dirty="0"/>
              <a:t>Tipovi aktivnosti: </a:t>
            </a:r>
            <a:r>
              <a:rPr lang="hr-HR" sz="2000" dirty="0"/>
              <a:t>poboljšanje kvalitete i raznolikosti usluga te razvoj inovativnih rješenja u područjima zdravstva, socijalne uključenosti i socijalnih usluga, pristupačnosti i energetske učinkovitosti u pograničnim regijama prevladavanjem zakonskih i administrativnih prepreka</a:t>
            </a:r>
            <a:endParaRPr lang="hr-HR" sz="2000" b="1" dirty="0"/>
          </a:p>
          <a:p>
            <a:endParaRPr lang="hr-HR" sz="2400" b="1" dirty="0"/>
          </a:p>
          <a:p>
            <a:endParaRPr lang="hr-HR" sz="28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 3 - Pristupačna i povezana regija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2027128"/>
            <a:ext cx="85987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/>
              <a:t>Indikativna lista aktivnosti: </a:t>
            </a:r>
            <a:r>
              <a:rPr lang="hr-HR" sz="2000" dirty="0"/>
              <a:t>razvoj i implementacija modela prekogranične suradnje, uspostava i koordinacija višerazinske i </a:t>
            </a:r>
            <a:r>
              <a:rPr lang="hr-HR" sz="2000" dirty="0" err="1"/>
              <a:t>multisektorske</a:t>
            </a:r>
            <a:r>
              <a:rPr lang="hr-HR" sz="2000" dirty="0"/>
              <a:t> razmjene znanja, modela upravljanja te razvoj teritorijalnih strategija prekograničnih područja, uspostava novih i nadogradnja postojećih prekograničnih organizacijskih struktura, razvoj inovativnih prekograničnih rješenja i pilot akcija iz područja energetske učinkovitosti, razvoj zajedničkih rješenja i pilot akcija za poboljšanje kvalitete i raznolikosti zdravstvenih, socijalnih i komplementarnih usluga, razvoj rješenja i pilot akcija za poboljšanje pristupačnosti, integriranje i prihvaćanje razvijenih rješenja u području zdravstvene skrbi, socijalne uključenosti, pristupačnosti i energetske učinkovitosti u prekograničnom području u civilnom društvu i javnoj upravi na različitim razinama.</a:t>
            </a:r>
          </a:p>
          <a:p>
            <a:endParaRPr lang="hr-HR" sz="2400" b="1" dirty="0"/>
          </a:p>
          <a:p>
            <a:endParaRPr lang="hr-HR" sz="2400" b="1" dirty="0"/>
          </a:p>
          <a:p>
            <a:endParaRPr lang="hr-HR" sz="28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 3 - Pristupačna i povezana regija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57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2027128"/>
            <a:ext cx="8598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/>
              <a:t>Indikatori: </a:t>
            </a:r>
            <a:r>
              <a:rPr lang="hr-HR" sz="2000" dirty="0"/>
              <a:t>organizacije koje surađuju preko granica, zajednički izrađena pilot-djelovanja provedena u projektima, zajednički razvijene strategije i akcijski planovi</a:t>
            </a:r>
            <a:endParaRPr lang="hr-HR" sz="2400" b="1" dirty="0"/>
          </a:p>
          <a:p>
            <a:endParaRPr lang="hr-HR" sz="28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 3 - Pristupačna i povezana regija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68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2027128"/>
            <a:ext cx="85987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 err="1"/>
              <a:t>Interreg</a:t>
            </a:r>
            <a:r>
              <a:rPr lang="hr-HR" sz="2400" b="1" dirty="0"/>
              <a:t> specifični cilj 6.3. – </a:t>
            </a:r>
            <a:r>
              <a:rPr lang="hr-HR" sz="2400" dirty="0"/>
              <a:t>Jačanje međusobnog povjerenja i potpora akcijama „od građana za građane”</a:t>
            </a:r>
            <a:r>
              <a:rPr lang="hr-HR" sz="2400" b="1" dirty="0"/>
              <a:t> 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/>
              <a:t>Vodeća načela: </a:t>
            </a:r>
            <a:r>
              <a:rPr lang="hr-HR" sz="2400" dirty="0"/>
              <a:t>uključenost, aktivno sudjelovanje, odgovornost prema okolišu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b="1" dirty="0"/>
              <a:t>Indikativna lista aktivnosti: </a:t>
            </a:r>
            <a:r>
              <a:rPr lang="hr-HR" sz="2400" dirty="0"/>
              <a:t>prekogranične akcije podizanja svijesti, prekogranične aktivnosti učenja, zajednička prekogranična događanja</a:t>
            </a:r>
            <a:endParaRPr lang="hr-HR" sz="2400" b="1" dirty="0"/>
          </a:p>
          <a:p>
            <a:endParaRPr lang="hr-HR" sz="28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 3 - Pristupačna i povezana regija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71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2027128"/>
            <a:ext cx="8598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/>
              <a:t>Tipovi aktivnosti: „</a:t>
            </a:r>
            <a:r>
              <a:rPr lang="hr-HR" sz="2400" dirty="0"/>
              <a:t>od građana za građane” projekti koji poboljšavaju kulturne i socijalne odnose i potiču na aktivno uključivanje u zajednicu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b="1" dirty="0"/>
              <a:t>Ciljna skupina: </a:t>
            </a:r>
            <a:r>
              <a:rPr lang="hr-HR" sz="2400" dirty="0"/>
              <a:t>lokalno stanovništvo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/>
              <a:t>Pokazatelji: </a:t>
            </a:r>
            <a:r>
              <a:rPr lang="hr-HR" sz="2400" dirty="0"/>
              <a:t>organizacije koje surađuju preko granica, organizacije koje surađuju preko granica nakon okončanja projekta</a:t>
            </a:r>
          </a:p>
          <a:p>
            <a:endParaRPr lang="hr-HR" sz="24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 3 - Pristupačna i povezana regija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87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825678" y="483984"/>
            <a:ext cx="8382103" cy="1786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Vremenski okvir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AC4B89C-1BD0-469A-A4F4-1FC18D5CB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9" y="1615165"/>
            <a:ext cx="7960577" cy="297194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7A7E315-BB22-4311-9CA7-EAFD1E15D39F}"/>
              </a:ext>
            </a:extLst>
          </p:cNvPr>
          <p:cNvSpPr txBox="1"/>
          <p:nvPr/>
        </p:nvSpPr>
        <p:spPr>
          <a:xfrm>
            <a:off x="825678" y="4835162"/>
            <a:ext cx="8123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hlinkClick r:id="rId8"/>
              </a:rPr>
              <a:t>Službena web stranica </a:t>
            </a:r>
            <a:r>
              <a:rPr lang="hr-HR" b="1" dirty="0" err="1">
                <a:hlinkClick r:id="rId8"/>
              </a:rPr>
              <a:t>Interreg</a:t>
            </a:r>
            <a:r>
              <a:rPr lang="hr-HR" b="1" dirty="0">
                <a:hlinkClick r:id="rId8"/>
              </a:rPr>
              <a:t> Programa SI-HR 2021. – 2027.</a:t>
            </a:r>
          </a:p>
          <a:p>
            <a:r>
              <a:rPr lang="hr-HR" b="1" dirty="0">
                <a:hlinkClick r:id="rId8"/>
              </a:rPr>
              <a:t>http://www.si-hr.eu/hr2/</a:t>
            </a:r>
            <a:endParaRPr lang="hr-HR" b="1" dirty="0"/>
          </a:p>
          <a:p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1685761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>
            <a:extLst>
              <a:ext uri="{FF2B5EF4-FFF2-40B4-BE49-F238E27FC236}">
                <a16:creationId xmlns:a16="http://schemas.microsoft.com/office/drawing/2014/main" id="{02854B69-3717-4293-B45C-7CB04AF7EA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33" y="5523253"/>
            <a:ext cx="1516856" cy="538123"/>
          </a:xfrm>
          <a:prstGeom prst="rect">
            <a:avLst/>
          </a:prstGeom>
        </p:spPr>
      </p:pic>
      <p:pic>
        <p:nvPicPr>
          <p:cNvPr id="4" name="Slika 1">
            <a:extLst>
              <a:ext uri="{FF2B5EF4-FFF2-40B4-BE49-F238E27FC236}">
                <a16:creationId xmlns:a16="http://schemas.microsoft.com/office/drawing/2014/main" id="{E57ED35F-65B4-415C-B24B-62A7C889EA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39" y="5523253"/>
            <a:ext cx="1054060" cy="654725"/>
          </a:xfrm>
          <a:prstGeom prst="rect">
            <a:avLst/>
          </a:prstGeom>
        </p:spPr>
      </p:pic>
      <p:pic>
        <p:nvPicPr>
          <p:cNvPr id="5" name="Slika 2">
            <a:extLst>
              <a:ext uri="{FF2B5EF4-FFF2-40B4-BE49-F238E27FC236}">
                <a16:creationId xmlns:a16="http://schemas.microsoft.com/office/drawing/2014/main" id="{020F58D8-6071-4866-B7AF-BF94CAFE1E8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11" y="5523253"/>
            <a:ext cx="1774339" cy="51229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473DDE3-1B9B-43AD-87CC-204E07CB759F}"/>
              </a:ext>
            </a:extLst>
          </p:cNvPr>
          <p:cNvSpPr/>
          <p:nvPr/>
        </p:nvSpPr>
        <p:spPr>
          <a:xfrm>
            <a:off x="1091572" y="1881129"/>
            <a:ext cx="7980694" cy="2776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87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Zahvaljujemo na pažnji!</a:t>
            </a: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63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71475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https://www.razvojnaagencijazagreb.hr/</a:t>
            </a:r>
          </a:p>
          <a:p>
            <a:pPr marL="0" marR="0" lvl="0" indent="0" algn="ctr" defTabSz="3714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Prilaz Ivana Visina 1-3 / 10 000 Zagreb, Hrvatska</a:t>
            </a:r>
          </a:p>
          <a:p>
            <a:pPr marL="0" marR="0" lvl="0" indent="0" algn="ctr" defTabSz="3714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Tel: +385 1 460 3482</a:t>
            </a:r>
          </a:p>
          <a:p>
            <a:pPr marL="0" marR="0" lvl="0" indent="0" algn="ctr" defTabSz="371475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razvojna.agencija@zagreb.hr</a:t>
            </a:r>
            <a:r>
              <a:rPr kumimoji="0" lang="hr-HR" sz="146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hr-HR" sz="14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9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448060" y="1845439"/>
            <a:ext cx="85987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ODGOVORNI I POVEZANI U ZELENOM </a:t>
            </a:r>
          </a:p>
          <a:p>
            <a:endParaRPr lang="hr-HR" sz="2800" b="1" dirty="0"/>
          </a:p>
          <a:p>
            <a:pPr algn="just"/>
            <a:r>
              <a:rPr lang="hr-HR" sz="2800" dirty="0" err="1"/>
              <a:t>Interreg</a:t>
            </a:r>
            <a:r>
              <a:rPr lang="hr-HR" sz="2800" dirty="0"/>
              <a:t> program Slovenija – Hrvatska provodi se s ciljem postizanja zaštićenog, odgovornog i povezanog prekograničnog područja, gdje je održivi razvoj prepoznat i korišten kao osnovno sredstvo za postizanje ekonomskog razvoja, sigurnosti, zaštite bioraznolikosti i društvene dobrobiti svih stanovnika. 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342447" y="449108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 Vizija programa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5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448060" y="1845439"/>
            <a:ext cx="85987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• Programsko područje </a:t>
            </a:r>
          </a:p>
          <a:p>
            <a:r>
              <a:rPr lang="hr-HR" sz="2800" dirty="0"/>
              <a:t>pokriva 31.728 km2 </a:t>
            </a:r>
          </a:p>
          <a:p>
            <a:r>
              <a:rPr lang="hr-HR" sz="2800" dirty="0"/>
              <a:t>• SI: 46.6%, HR: 53.4% </a:t>
            </a:r>
          </a:p>
          <a:p>
            <a:r>
              <a:rPr lang="hr-HR" sz="2800" dirty="0"/>
              <a:t>• 17 NUTS 3 regije; </a:t>
            </a:r>
          </a:p>
          <a:p>
            <a:r>
              <a:rPr lang="hr-HR" sz="2800" dirty="0"/>
              <a:t>9 regija u Sloveniji </a:t>
            </a:r>
          </a:p>
          <a:p>
            <a:r>
              <a:rPr lang="hr-HR" sz="2800" dirty="0"/>
              <a:t>i 8 JRS u Hrvatskoj </a:t>
            </a:r>
          </a:p>
          <a:p>
            <a:r>
              <a:rPr lang="hr-HR" sz="2800" dirty="0"/>
              <a:t>• 3,8 milijuna stanovnika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342447" y="449109"/>
            <a:ext cx="8230053" cy="1290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 Programsko područje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8AF3023-A8F6-410E-8793-3EB81A09F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73" y="1845439"/>
            <a:ext cx="5073197" cy="35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7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258661" y="324846"/>
            <a:ext cx="8598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Financijski okvir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Interreg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programa Slovenija – Hrvatska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2021.- 2027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hr-H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ica 13">
            <a:extLst>
              <a:ext uri="{FF2B5EF4-FFF2-40B4-BE49-F238E27FC236}">
                <a16:creationId xmlns:a16="http://schemas.microsoft.com/office/drawing/2014/main" id="{C6DFFC1A-D7D7-40F0-99E2-5523F43C20E5}"/>
              </a:ext>
            </a:extLst>
          </p:cNvPr>
          <p:cNvGraphicFramePr>
            <a:graphicFrameLocks noGrp="1"/>
          </p:cNvGraphicFramePr>
          <p:nvPr/>
        </p:nvGraphicFramePr>
        <p:xfrm>
          <a:off x="258661" y="1811357"/>
          <a:ext cx="7535425" cy="4029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387">
                  <a:extLst>
                    <a:ext uri="{9D8B030D-6E8A-4147-A177-3AD203B41FA5}">
                      <a16:colId xmlns:a16="http://schemas.microsoft.com/office/drawing/2014/main" val="3233329898"/>
                    </a:ext>
                  </a:extLst>
                </a:gridCol>
                <a:gridCol w="1785387">
                  <a:extLst>
                    <a:ext uri="{9D8B030D-6E8A-4147-A177-3AD203B41FA5}">
                      <a16:colId xmlns:a16="http://schemas.microsoft.com/office/drawing/2014/main" val="3271886657"/>
                    </a:ext>
                  </a:extLst>
                </a:gridCol>
                <a:gridCol w="594663">
                  <a:extLst>
                    <a:ext uri="{9D8B030D-6E8A-4147-A177-3AD203B41FA5}">
                      <a16:colId xmlns:a16="http://schemas.microsoft.com/office/drawing/2014/main" val="1744764909"/>
                    </a:ext>
                  </a:extLst>
                </a:gridCol>
                <a:gridCol w="1054302">
                  <a:extLst>
                    <a:ext uri="{9D8B030D-6E8A-4147-A177-3AD203B41FA5}">
                      <a16:colId xmlns:a16="http://schemas.microsoft.com/office/drawing/2014/main" val="372625303"/>
                    </a:ext>
                  </a:extLst>
                </a:gridCol>
                <a:gridCol w="1157843">
                  <a:extLst>
                    <a:ext uri="{9D8B030D-6E8A-4147-A177-3AD203B41FA5}">
                      <a16:colId xmlns:a16="http://schemas.microsoft.com/office/drawing/2014/main" val="1756140637"/>
                    </a:ext>
                  </a:extLst>
                </a:gridCol>
                <a:gridCol w="1157843">
                  <a:extLst>
                    <a:ext uri="{9D8B030D-6E8A-4147-A177-3AD203B41FA5}">
                      <a16:colId xmlns:a16="http://schemas.microsoft.com/office/drawing/2014/main" val="2721845212"/>
                    </a:ext>
                  </a:extLst>
                </a:gridCol>
              </a:tblGrid>
              <a:tr h="291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PRIORITET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SPECIFIČNI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CILJ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UDIO (P)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UDIO (SC)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ERDF (EUR)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80%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UKUPNO (EUR)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extLst>
                  <a:ext uri="{0D108BD9-81ED-4DB2-BD59-A6C34878D82A}">
                    <a16:rowId xmlns:a16="http://schemas.microsoft.com/office/drawing/2014/main" val="1177769523"/>
                  </a:ext>
                </a:extLst>
              </a:tr>
              <a:tr h="106206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P1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ZELENA I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PRILAGODLJIVA REGIJA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SPECIFIČNI CILJ 2.4.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Promicanje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prilagodbe klimatskim promjenama,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prevenciji rizika od katastrofa i otpornosti, pristupom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koji se temelji na ekosustavu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42%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27%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9.800.000,00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12.250.000,00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extLst>
                  <a:ext uri="{0D108BD9-81ED-4DB2-BD59-A6C34878D82A}">
                    <a16:rowId xmlns:a16="http://schemas.microsoft.com/office/drawing/2014/main" val="3753357359"/>
                  </a:ext>
                </a:extLst>
              </a:tr>
              <a:tr h="117126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SPECIFIČNI CILJ 2.7.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Povećanje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zaštite i očuvanja prirode, bioraznolikosti i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zelene infrastrukture, uključujući urbana područja,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smanjujući sve oblike zagađenja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15%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5.430.000,00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6.787.500,00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extLst>
                  <a:ext uri="{0D108BD9-81ED-4DB2-BD59-A6C34878D82A}">
                    <a16:rowId xmlns:a16="http://schemas.microsoft.com/office/drawing/2014/main" val="4131682481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P2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OTPORNA I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ODRŽIVA REGIJA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SPECIFIČNI CILJ 4.6.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Jačanje uloge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kulture i održivog turizma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45%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45%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16.320.000,00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20.400.000,00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extLst>
                  <a:ext uri="{0D108BD9-81ED-4DB2-BD59-A6C34878D82A}">
                    <a16:rowId xmlns:a16="http://schemas.microsoft.com/office/drawing/2014/main" val="2320223006"/>
                  </a:ext>
                </a:extLst>
              </a:tr>
              <a:tr h="39840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P3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PRISTUPAČNA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I POVEZANA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REGIJA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SPECIFIČNI CILJ INTERREG 6.2.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Jačanje učinkovitosti javne uprave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13%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11%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4.000.000,00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5.000.000,00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extLst>
                  <a:ext uri="{0D108BD9-81ED-4DB2-BD59-A6C34878D82A}">
                    <a16:rowId xmlns:a16="http://schemas.microsoft.com/office/drawing/2014/main" val="3394257012"/>
                  </a:ext>
                </a:extLst>
              </a:tr>
              <a:tr h="39840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SPECIFIČNI CILJ INTERREG 6.3.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Jačanje međusobnog povjerenja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2%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720.554,21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900.692,76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extLst>
                  <a:ext uri="{0D108BD9-81ED-4DB2-BD59-A6C34878D82A}">
                    <a16:rowId xmlns:a16="http://schemas.microsoft.com/office/drawing/2014/main" val="356061852"/>
                  </a:ext>
                </a:extLst>
              </a:tr>
              <a:tr h="1043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UKUPNO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100,00%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100,00%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36.270.554,21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 dirty="0">
                          <a:effectLst/>
                        </a:rPr>
                        <a:t>45.338.192,76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5" marR="56975" marT="0" marB="0"/>
                </a:tc>
                <a:extLst>
                  <a:ext uri="{0D108BD9-81ED-4DB2-BD59-A6C34878D82A}">
                    <a16:rowId xmlns:a16="http://schemas.microsoft.com/office/drawing/2014/main" val="345139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83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234140" y="1746983"/>
            <a:ext cx="8598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u="sng" dirty="0"/>
          </a:p>
          <a:p>
            <a:r>
              <a:rPr lang="hr-HR" sz="2400" b="1" dirty="0"/>
              <a:t>Specifični cilj 2.4. </a:t>
            </a:r>
            <a:r>
              <a:rPr lang="hr-HR" sz="2400" dirty="0"/>
              <a:t>Promicanje prilagodbe klimatskim promjenama, prevencija rizika od katastrofe i otpornost, pristup koji se temelji na ekosustavu.</a:t>
            </a:r>
          </a:p>
          <a:p>
            <a:endParaRPr lang="hr-HR" sz="2400" dirty="0"/>
          </a:p>
          <a:p>
            <a:r>
              <a:rPr lang="hr-HR" sz="2400" b="1" dirty="0"/>
              <a:t>Specifični cilj 2.7. </a:t>
            </a:r>
            <a:r>
              <a:rPr lang="hr-HR" sz="2400" dirty="0"/>
              <a:t>Povećanje zaštite i očuvanja prirode, bioraznolikost i zelena infrastruktura, uključujući urbana područja, smanjujući sve oblike zagađenja.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173335" y="471280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Prioritet 1. - Zelena i prilagodljiva regija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1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234140" y="1905506"/>
            <a:ext cx="8598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/>
              <a:t>Cilj</a:t>
            </a:r>
            <a:r>
              <a:rPr lang="hr-HR" sz="2400" dirty="0"/>
              <a:t> je poboljšati pripravnost lokalnih zajednica i spremnost jedinica za hitno spašavanje sa zajedničkom opremom i zajedničkim usavršavanjem, uspostava zajedničkih protokola i mehanizama koordinacije tako da će jedinice obiju država biti spremne da zajednički odgovore na istu katastrofu i da se adaptiraju na različite klimatske promijene  i ostale zajedničke rizike uz cijelu granicu uključujući jačanje kapaciteta različitih ciljanih grupa da se zaštite protiv zajedničkog rizika.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258661" y="471280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Specifični cilj 2.4.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3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72" y="253997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93572"/>
            <a:ext cx="85987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/>
              <a:t>Tip aktivnosti 1. </a:t>
            </a:r>
            <a:r>
              <a:rPr lang="hr-HR" sz="2400" dirty="0"/>
              <a:t>Jačanje pripravnosti na rizik i kapacitet odaziva u prekograničnom području</a:t>
            </a:r>
          </a:p>
          <a:p>
            <a:pPr algn="just"/>
            <a:endParaRPr lang="hr-HR" sz="2400" u="sng" dirty="0"/>
          </a:p>
          <a:p>
            <a:pPr algn="just"/>
            <a:r>
              <a:rPr lang="hr-HR" sz="2400" b="1" dirty="0"/>
              <a:t>Indikativna lista aktivnosti</a:t>
            </a:r>
            <a:r>
              <a:rPr lang="hr-HR" sz="2400" dirty="0"/>
              <a:t>: prekogranična razmjena i usklađivanje podataka, suradnje i organizacije hitnih službi, razvoj i unapređenje sustava ranog upozoravanja i reagiranja, razvoj zajedničkih prekograničnih obuka, opremanje i organizacija jedinica za reagiranje, jačanje kapaciteta i uspostavljanje prekograničnih alata za ciljne skupine za zaštitu od prekograničnih prijetnji.</a:t>
            </a:r>
          </a:p>
          <a:p>
            <a:endParaRPr lang="hr-HR" sz="2400" b="1" dirty="0"/>
          </a:p>
          <a:p>
            <a:endParaRPr lang="hr-HR" sz="24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416997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Specifični cilj 2.4.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9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uropska unija – Zajedno do fondova EU - Poslovna inteligencija">
            <a:extLst>
              <a:ext uri="{FF2B5EF4-FFF2-40B4-BE49-F238E27FC236}">
                <a16:creationId xmlns:a16="http://schemas.microsoft.com/office/drawing/2014/main" id="{E155350A-83A8-40E8-AC3E-485B42DD9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58084-837B-4F0A-BA6C-6181DE4F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316" y="191930"/>
            <a:ext cx="2572667" cy="710737"/>
          </a:xfrm>
          <a:prstGeom prst="rect">
            <a:avLst/>
          </a:prstGeom>
        </p:spPr>
      </p:pic>
      <p:pic>
        <p:nvPicPr>
          <p:cNvPr id="17" name="Slika 3">
            <a:extLst>
              <a:ext uri="{FF2B5EF4-FFF2-40B4-BE49-F238E27FC236}">
                <a16:creationId xmlns:a16="http://schemas.microsoft.com/office/drawing/2014/main" id="{FF9C29F9-D1CA-4105-8E39-AC85A0056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" y="6006541"/>
            <a:ext cx="1866900" cy="662305"/>
          </a:xfrm>
          <a:prstGeom prst="rect">
            <a:avLst/>
          </a:prstGeom>
        </p:spPr>
      </p:pic>
      <p:pic>
        <p:nvPicPr>
          <p:cNvPr id="18" name="Slika 1">
            <a:extLst>
              <a:ext uri="{FF2B5EF4-FFF2-40B4-BE49-F238E27FC236}">
                <a16:creationId xmlns:a16="http://schemas.microsoft.com/office/drawing/2014/main" id="{40728568-E82E-4369-ACF8-D8C1A3396A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6" y="6006541"/>
            <a:ext cx="1297305" cy="805815"/>
          </a:xfrm>
          <a:prstGeom prst="rect">
            <a:avLst/>
          </a:prstGeom>
        </p:spPr>
      </p:pic>
      <p:pic>
        <p:nvPicPr>
          <p:cNvPr id="19" name="Slika 2">
            <a:extLst>
              <a:ext uri="{FF2B5EF4-FFF2-40B4-BE49-F238E27FC236}">
                <a16:creationId xmlns:a16="http://schemas.microsoft.com/office/drawing/2014/main" id="{8A6D6C5F-D4F1-4246-8B18-698EB1151B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7" y="6006541"/>
            <a:ext cx="2183802" cy="63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A042C-9B2D-4A0B-8271-F11A31DB9CC9}"/>
              </a:ext>
            </a:extLst>
          </p:cNvPr>
          <p:cNvSpPr txBox="1"/>
          <p:nvPr/>
        </p:nvSpPr>
        <p:spPr>
          <a:xfrm>
            <a:off x="501242" y="1996519"/>
            <a:ext cx="8598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/>
              <a:t>Tip aktivnosti 2. </a:t>
            </a:r>
            <a:r>
              <a:rPr lang="hr-HR" sz="2400" dirty="0"/>
              <a:t>Jačanje otpornosti na klimatske promjene</a:t>
            </a:r>
          </a:p>
          <a:p>
            <a:pPr algn="just"/>
            <a:endParaRPr lang="hr-HR" sz="2400" u="sng" dirty="0"/>
          </a:p>
          <a:p>
            <a:pPr algn="just"/>
            <a:r>
              <a:rPr lang="hr-HR" sz="2400" b="1" dirty="0"/>
              <a:t>Indikativna lista aktivnosti: </a:t>
            </a:r>
            <a:r>
              <a:rPr lang="hr-HR" sz="2400" dirty="0"/>
              <a:t>priprema i </a:t>
            </a:r>
            <a:r>
              <a:rPr lang="hr-HR" sz="2400" dirty="0" err="1"/>
              <a:t>kooordinacija</a:t>
            </a:r>
            <a:r>
              <a:rPr lang="hr-HR" sz="2400" dirty="0"/>
              <a:t> akcijskih planova prilagodbe klimi, jačanje otpornosti prekograničnog područja, podrška procesu izrade interdisciplinarnih dokumenata prekograničnog prostornog planiranja, provedba definiranih akcijskih planova, integrirano upravljanje vodama uz razmatranje obnove ekosustava.</a:t>
            </a:r>
          </a:p>
          <a:p>
            <a:r>
              <a:rPr lang="hr-HR" sz="2400" b="1" dirty="0"/>
              <a:t> </a:t>
            </a:r>
            <a:endParaRPr lang="hr-HR" sz="2800" b="1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6D49F953-D660-4B98-8E32-60248C783BCF}"/>
              </a:ext>
            </a:extLst>
          </p:cNvPr>
          <p:cNvSpPr txBox="1">
            <a:spLocks/>
          </p:cNvSpPr>
          <p:nvPr/>
        </p:nvSpPr>
        <p:spPr>
          <a:xfrm>
            <a:off x="501242" y="553108"/>
            <a:ext cx="8382103" cy="181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Specifični cilj 2.4.</a:t>
            </a:r>
            <a:endParaRPr lang="hr-HR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19800</TotalTime>
  <Words>1682</Words>
  <Application>Microsoft Office PowerPoint</Application>
  <PresentationFormat>A4 (210x297 mm)</PresentationFormat>
  <Paragraphs>187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Tema sustava Office</vt:lpstr>
      <vt:lpstr>1_Tema sustava Office</vt:lpstr>
      <vt:lpstr>2_Tema sustava Office</vt:lpstr>
      <vt:lpstr>Interreg Program SI-HR  2021.-2027.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VELIKI  NASLOV PREZENTACIJE</dc:title>
  <dc:creator>Natalija Vuger</dc:creator>
  <cp:lastModifiedBy>Razvojna agencija Zagreb</cp:lastModifiedBy>
  <cp:revision>252</cp:revision>
  <cp:lastPrinted>2022-09-30T12:44:12Z</cp:lastPrinted>
  <dcterms:created xsi:type="dcterms:W3CDTF">2019-11-13T10:03:54Z</dcterms:created>
  <dcterms:modified xsi:type="dcterms:W3CDTF">2022-10-04T13:18:15Z</dcterms:modified>
</cp:coreProperties>
</file>