
<file path=[Content_Types].xml><?xml version="1.0" encoding="utf-8"?>
<Types xmlns="http://schemas.openxmlformats.org/package/2006/content-types">
  <Default Extension="docx" ContentType="application/vnd.openxmlformats-officedocument.wordprocessingml.documen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1"/>
  </p:notesMasterIdLst>
  <p:sldIdLst>
    <p:sldId id="256" r:id="rId4"/>
    <p:sldId id="258" r:id="rId5"/>
    <p:sldId id="299" r:id="rId6"/>
    <p:sldId id="298" r:id="rId7"/>
    <p:sldId id="297" r:id="rId8"/>
    <p:sldId id="296" r:id="rId9"/>
    <p:sldId id="261" r:id="rId10"/>
    <p:sldId id="283" r:id="rId11"/>
    <p:sldId id="284" r:id="rId12"/>
    <p:sldId id="293" r:id="rId13"/>
    <p:sldId id="286" r:id="rId14"/>
    <p:sldId id="285" r:id="rId15"/>
    <p:sldId id="321" r:id="rId16"/>
    <p:sldId id="322" r:id="rId17"/>
    <p:sldId id="324" r:id="rId18"/>
    <p:sldId id="325" r:id="rId19"/>
    <p:sldId id="287" r:id="rId20"/>
    <p:sldId id="288" r:id="rId21"/>
    <p:sldId id="289" r:id="rId22"/>
    <p:sldId id="290" r:id="rId23"/>
    <p:sldId id="294" r:id="rId24"/>
    <p:sldId id="295" r:id="rId25"/>
    <p:sldId id="300" r:id="rId26"/>
    <p:sldId id="301" r:id="rId27"/>
    <p:sldId id="302" r:id="rId28"/>
    <p:sldId id="303" r:id="rId29"/>
    <p:sldId id="304" r:id="rId30"/>
    <p:sldId id="305" r:id="rId31"/>
    <p:sldId id="306" r:id="rId32"/>
    <p:sldId id="326" r:id="rId33"/>
    <p:sldId id="307" r:id="rId34"/>
    <p:sldId id="308" r:id="rId35"/>
    <p:sldId id="327" r:id="rId36"/>
    <p:sldId id="328" r:id="rId37"/>
    <p:sldId id="329" r:id="rId38"/>
    <p:sldId id="330" r:id="rId39"/>
    <p:sldId id="309" r:id="rId40"/>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islav Gojčeta" initials="TG" lastIdx="1" clrIdx="0">
    <p:extLst>
      <p:ext uri="{19B8F6BF-5375-455C-9EA6-DF929625EA0E}">
        <p15:presenceInfo xmlns:p15="http://schemas.microsoft.com/office/powerpoint/2012/main" userId="S::tgojceta@zagreb.hr::0649c89b-8158-4e91-9c3d-f74cd9d7c19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129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commentAuthors" Target="commentAuthor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A4B235-9331-4A1F-9310-4478D295F46E}" type="datetimeFigureOut">
              <a:rPr lang="hr-HR" smtClean="0"/>
              <a:t>26.10.2022.</a:t>
            </a:fld>
            <a:endParaRPr lang="hr-HR"/>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62592B-2233-4C00-9855-F519DDA9ADCB}" type="slidenum">
              <a:rPr lang="hr-HR" smtClean="0"/>
              <a:t>‹#›</a:t>
            </a:fld>
            <a:endParaRPr lang="hr-HR"/>
          </a:p>
        </p:txBody>
      </p:sp>
    </p:spTree>
    <p:extLst>
      <p:ext uri="{BB962C8B-B14F-4D97-AF65-F5344CB8AC3E}">
        <p14:creationId xmlns:p14="http://schemas.microsoft.com/office/powerpoint/2010/main" val="3404558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sz="1100" dirty="0"/>
              <a:t> </a:t>
            </a:r>
          </a:p>
          <a:p>
            <a:endParaRPr lang="hr-HR" dirty="0"/>
          </a:p>
        </p:txBody>
      </p:sp>
      <p:sp>
        <p:nvSpPr>
          <p:cNvPr id="4" name="Rezervirano mjesto broja slajd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10345B-E8B3-4758-9633-163330AE4BCA}" type="slidenum">
              <a:rPr kumimoji="0" lang="hr-HR" sz="11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hr-HR" sz="11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8273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hr-HR"/>
              <a:t>Kliknite da biste uredili stil naslova matrice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813655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164342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656445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hr-HR"/>
              <a:t>Kliknite da biste uredili stil naslova matrice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9D7BC037-8F9A-4792-90A1-E3EDD89F3835}" type="datetime1">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970290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6FCC0CAD-CE1A-4D4D-8576-66ED2C314022}" type="datetime1">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882680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hr-HR"/>
              <a:t>Kliknite da biste uredili stil naslova matrice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8ED26D5-5664-4399-8EF2-D98645691A66}" type="datetime1">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492589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AC0B25BE-FBE6-4FDE-9C69-A1C9E74169B2}" type="datetime1">
              <a:rPr lang="hr-HR" smtClean="0"/>
              <a:t>26.10.2022.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9323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2329" y="2505075"/>
            <a:ext cx="4190702"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014913" y="2505075"/>
            <a:ext cx="4211340"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227B8B2B-8DE7-44D2-B221-111734317FE0}" type="datetime1">
              <a:rPr lang="hr-HR" smtClean="0"/>
              <a:t>26.10.2022.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725566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36B58DB6-6973-4EB5-914B-D0D9E0309DE0}" type="datetime1">
              <a:rPr lang="hr-HR" smtClean="0"/>
              <a:t>26.10.2022.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7699965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E2E3D-AE48-4D20-A9F0-19F7CA07D06F}" type="datetime1">
              <a:rPr lang="hr-HR" smtClean="0"/>
              <a:t>26.10.2022.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7344540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r-HR"/>
              <a:t>Kliknite da biste uredili stil naslova matrice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FD9B804-593C-4E98-81A0-A0A7D4B260FB}" type="datetime1">
              <a:rPr lang="hr-HR" smtClean="0"/>
              <a:t>26.10.2022.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703842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6817589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067D8AF-78A9-4516-9D6E-2FCBF8907F40}" type="datetime1">
              <a:rPr lang="hr-HR" smtClean="0"/>
              <a:t>26.10.2022.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4831298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AD67364-1D86-40C6-9CE7-3E9280FF9646}" type="datetime1">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2156108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5678DC4-0A51-4668-B928-10E2C0829927}" type="datetime1">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4382259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4875"/>
            </a:lvl1pPr>
          </a:lstStyle>
          <a:p>
            <a:r>
              <a:rPr lang="hr-HR"/>
              <a:t>Kliknite da biste uredili stil naslova matrice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5482975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4761529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4875"/>
            </a:lvl1pPr>
          </a:lstStyle>
          <a:p>
            <a:r>
              <a:rPr lang="hr-HR"/>
              <a:t>Kliknite da biste uredili stil naslova matrice</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1950">
                <a:solidFill>
                  <a:schemeClr val="tx1"/>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8061563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C0CD72D8-84A0-4613-9EA2-A0BB14827545}" type="datetimeFigureOut">
              <a:rPr lang="hr-HR" smtClean="0"/>
              <a:t>26.10.2022.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6352209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682330"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hr-HR"/>
              <a:t>Kliknite da biste uredili matrice</a:t>
            </a:r>
          </a:p>
        </p:txBody>
      </p:sp>
      <p:sp>
        <p:nvSpPr>
          <p:cNvPr id="4" name="Content Placeholder 3"/>
          <p:cNvSpPr>
            <a:spLocks noGrp="1"/>
          </p:cNvSpPr>
          <p:nvPr>
            <p:ph sz="half" idx="2"/>
          </p:nvPr>
        </p:nvSpPr>
        <p:spPr>
          <a:xfrm>
            <a:off x="682330" y="2505075"/>
            <a:ext cx="4190702"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hr-HR"/>
              <a:t>Kliknite da biste uredili matrice</a:t>
            </a:r>
          </a:p>
        </p:txBody>
      </p:sp>
      <p:sp>
        <p:nvSpPr>
          <p:cNvPr id="6" name="Content Placeholder 5"/>
          <p:cNvSpPr>
            <a:spLocks noGrp="1"/>
          </p:cNvSpPr>
          <p:nvPr>
            <p:ph sz="quarter" idx="4"/>
          </p:nvPr>
        </p:nvSpPr>
        <p:spPr>
          <a:xfrm>
            <a:off x="5014913" y="2505075"/>
            <a:ext cx="4211340"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C0CD72D8-84A0-4613-9EA2-A0BB14827545}" type="datetimeFigureOut">
              <a:rPr lang="hr-HR" smtClean="0"/>
              <a:t>26.10.2022.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42445539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0CD72D8-84A0-4613-9EA2-A0BB14827545}" type="datetimeFigureOut">
              <a:rPr lang="hr-HR" smtClean="0"/>
              <a:t>26.10.2022.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981717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CD72D8-84A0-4613-9EA2-A0BB14827545}" type="datetimeFigureOut">
              <a:rPr lang="hr-HR" smtClean="0"/>
              <a:t>26.10.2022.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626395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hr-HR"/>
              <a:t>Kliknite da biste uredili stil naslova matrice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1241368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600"/>
            </a:lvl1pPr>
          </a:lstStyle>
          <a:p>
            <a:r>
              <a:rPr lang="hr-HR"/>
              <a:t>Kliknite da biste uredili stil naslova matrice</a:t>
            </a:r>
            <a:endParaRPr lang="en-US" dirty="0"/>
          </a:p>
        </p:txBody>
      </p:sp>
      <p:sp>
        <p:nvSpPr>
          <p:cNvPr id="3" name="Content Placeholder 2"/>
          <p:cNvSpPr>
            <a:spLocks noGrp="1"/>
          </p:cNvSpPr>
          <p:nvPr>
            <p:ph idx="1"/>
          </p:nvPr>
        </p:nvSpPr>
        <p:spPr>
          <a:xfrm>
            <a:off x="4211341" y="987429"/>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hr-HR"/>
              <a:t>Kliknite da biste uredili matrice</a:t>
            </a:r>
          </a:p>
        </p:txBody>
      </p:sp>
      <p:sp>
        <p:nvSpPr>
          <p:cNvPr id="5" name="Date Placeholder 4"/>
          <p:cNvSpPr>
            <a:spLocks noGrp="1"/>
          </p:cNvSpPr>
          <p:nvPr>
            <p:ph type="dt" sz="half" idx="10"/>
          </p:nvPr>
        </p:nvSpPr>
        <p:spPr/>
        <p:txBody>
          <a:bodyPr/>
          <a:lstStyle/>
          <a:p>
            <a:fld id="{C0CD72D8-84A0-4613-9EA2-A0BB14827545}" type="datetimeFigureOut">
              <a:rPr lang="hr-HR" smtClean="0"/>
              <a:t>26.10.2022.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6549534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6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211341" y="987429"/>
            <a:ext cx="5014913" cy="4873625"/>
          </a:xfrm>
        </p:spPr>
        <p:txBody>
          <a:bodyPr anchor="t"/>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hr-HR"/>
              <a:t>Kliknite ikonu da biste dodali  sliku</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hr-HR"/>
              <a:t>Kliknite da biste uredili matrice</a:t>
            </a:r>
          </a:p>
        </p:txBody>
      </p:sp>
      <p:sp>
        <p:nvSpPr>
          <p:cNvPr id="5" name="Date Placeholder 4"/>
          <p:cNvSpPr>
            <a:spLocks noGrp="1"/>
          </p:cNvSpPr>
          <p:nvPr>
            <p:ph type="dt" sz="half" idx="10"/>
          </p:nvPr>
        </p:nvSpPr>
        <p:spPr/>
        <p:txBody>
          <a:bodyPr/>
          <a:lstStyle/>
          <a:p>
            <a:fld id="{C0CD72D8-84A0-4613-9EA2-A0BB14827545}" type="datetimeFigureOut">
              <a:rPr lang="hr-HR" smtClean="0"/>
              <a:t>26.10.2022.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40053631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8123672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26.10.2022.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423771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C0CD72D8-84A0-4613-9EA2-A0BB14827545}" type="datetimeFigureOut">
              <a:rPr lang="hr-HR" smtClean="0"/>
              <a:t>26.10.2022.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70439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2329" y="2505075"/>
            <a:ext cx="4190702"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014913" y="2505075"/>
            <a:ext cx="4211340"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C0CD72D8-84A0-4613-9EA2-A0BB14827545}" type="datetimeFigureOut">
              <a:rPr lang="hr-HR" smtClean="0"/>
              <a:t>26.10.2022.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328396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0CD72D8-84A0-4613-9EA2-A0BB14827545}" type="datetimeFigureOut">
              <a:rPr lang="hr-HR" smtClean="0"/>
              <a:t>26.10.2022.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37313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CD72D8-84A0-4613-9EA2-A0BB14827545}" type="datetimeFigureOut">
              <a:rPr lang="hr-HR" smtClean="0"/>
              <a:t>26.10.2022.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10778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r-HR"/>
              <a:t>Kliknite da biste uredili stil naslova matrice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C0CD72D8-84A0-4613-9EA2-A0BB14827545}" type="datetimeFigureOut">
              <a:rPr lang="hr-HR" smtClean="0"/>
              <a:t>26.10.2022.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990156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C0CD72D8-84A0-4613-9EA2-A0BB14827545}" type="datetimeFigureOut">
              <a:rPr lang="hr-HR" smtClean="0"/>
              <a:t>26.10.2022.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539915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D72D8-84A0-4613-9EA2-A0BB14827545}" type="datetimeFigureOut">
              <a:rPr lang="hr-HR" smtClean="0"/>
              <a:t>26.10.2022.</a:t>
            </a:fld>
            <a:endParaRPr lang="hr-H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A4036-A308-4A75-8A54-5638A79A768B}" type="slidenum">
              <a:rPr lang="hr-HR" smtClean="0"/>
              <a:t>‹#›</a:t>
            </a:fld>
            <a:endParaRPr lang="hr-HR"/>
          </a:p>
        </p:txBody>
      </p:sp>
    </p:spTree>
    <p:extLst>
      <p:ext uri="{BB962C8B-B14F-4D97-AF65-F5344CB8AC3E}">
        <p14:creationId xmlns:p14="http://schemas.microsoft.com/office/powerpoint/2010/main" val="10155943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51B4F-C6AD-4CD1-A6FA-63110D6BBFEB}" type="datetime1">
              <a:rPr lang="hr-HR" smtClean="0"/>
              <a:t>26.10.2022.</a:t>
            </a:fld>
            <a:endParaRPr lang="hr-H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A4036-A308-4A75-8A54-5638A79A768B}" type="slidenum">
              <a:rPr lang="hr-HR" smtClean="0"/>
              <a:t>‹#›</a:t>
            </a:fld>
            <a:endParaRPr lang="hr-HR"/>
          </a:p>
        </p:txBody>
      </p:sp>
    </p:spTree>
    <p:extLst>
      <p:ext uri="{BB962C8B-B14F-4D97-AF65-F5344CB8AC3E}">
        <p14:creationId xmlns:p14="http://schemas.microsoft.com/office/powerpoint/2010/main" val="26117469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9"/>
            <a:ext cx="8543925" cy="1325563"/>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C0CD72D8-84A0-4613-9EA2-A0BB14827545}" type="datetimeFigureOut">
              <a:rPr lang="hr-HR" smtClean="0"/>
              <a:t>26.10.2022.</a:t>
            </a:fld>
            <a:endParaRPr lang="hr-HR"/>
          </a:p>
        </p:txBody>
      </p:sp>
      <p:sp>
        <p:nvSpPr>
          <p:cNvPr id="5" name="Footer Placeholder 4"/>
          <p:cNvSpPr>
            <a:spLocks noGrp="1"/>
          </p:cNvSpPr>
          <p:nvPr>
            <p:ph type="ftr" sz="quarter" idx="3"/>
          </p:nvPr>
        </p:nvSpPr>
        <p:spPr>
          <a:xfrm>
            <a:off x="3281363" y="6356354"/>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E3A4036-A308-4A75-8A54-5638A79A768B}" type="slidenum">
              <a:rPr lang="hr-HR" smtClean="0"/>
              <a:t>‹#›</a:t>
            </a:fld>
            <a:endParaRPr lang="hr-HR"/>
          </a:p>
        </p:txBody>
      </p:sp>
    </p:spTree>
    <p:extLst>
      <p:ext uri="{BB962C8B-B14F-4D97-AF65-F5344CB8AC3E}">
        <p14:creationId xmlns:p14="http://schemas.microsoft.com/office/powerpoint/2010/main" val="15780729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hyperlink" Target="mailto:razvojna.agencija@zagreb.hr" TargetMode="External"/><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package" Target="../embeddings/Microsoft_Word_Document.docx"/><Relationship Id="rId3" Type="http://schemas.openxmlformats.org/officeDocument/2006/relationships/image" Target="../media/image3.jpg"/><Relationship Id="rId7" Type="http://schemas.openxmlformats.org/officeDocument/2006/relationships/image" Target="../media/image7.gi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30B79D9-824B-4CC9-97C2-F188D3CADFAD}"/>
              </a:ext>
            </a:extLst>
          </p:cNvPr>
          <p:cNvSpPr>
            <a:spLocks noGrp="1"/>
          </p:cNvSpPr>
          <p:nvPr>
            <p:ph type="ctrTitle"/>
          </p:nvPr>
        </p:nvSpPr>
        <p:spPr>
          <a:xfrm>
            <a:off x="4000717" y="4192533"/>
            <a:ext cx="5830452" cy="2321310"/>
          </a:xfrm>
        </p:spPr>
        <p:txBody>
          <a:bodyPr>
            <a:noAutofit/>
          </a:bodyPr>
          <a:lstStyle/>
          <a:p>
            <a:r>
              <a:rPr lang="hr-HR" sz="2400" i="1" dirty="0">
                <a:solidFill>
                  <a:srgbClr val="0070C0"/>
                </a:solidFill>
                <a:latin typeface="Arial Black" panose="020B0A04020102020204" pitchFamily="34" charset="0"/>
              </a:rPr>
              <a:t>Poziv na dodjelu bespovratnih sredstava C1.6. </a:t>
            </a:r>
            <a:r>
              <a:rPr lang="hr-HR" sz="2400" i="1">
                <a:solidFill>
                  <a:srgbClr val="0070C0"/>
                </a:solidFill>
                <a:latin typeface="Arial Black" panose="020B0A04020102020204" pitchFamily="34" charset="0"/>
              </a:rPr>
              <a:t>R1-I1 </a:t>
            </a:r>
            <a:r>
              <a:rPr lang="hr-HR" sz="2400" i="1" dirty="0">
                <a:solidFill>
                  <a:srgbClr val="0070C0"/>
                </a:solidFill>
                <a:latin typeface="Arial Black" panose="020B0A04020102020204" pitchFamily="34" charset="0"/>
              </a:rPr>
              <a:t>Regionalna diversifikacija i specijalizacija hrvatskog turizma kroz ulaganja u razvoj turističkih proizvoda visoke dodane vrijednosti</a:t>
            </a:r>
          </a:p>
        </p:txBody>
      </p:sp>
      <p:pic>
        <p:nvPicPr>
          <p:cNvPr id="3" name="Slika 2">
            <a:extLst>
              <a:ext uri="{FF2B5EF4-FFF2-40B4-BE49-F238E27FC236}">
                <a16:creationId xmlns:a16="http://schemas.microsoft.com/office/drawing/2014/main" id="{E70193D0-E9D0-4F74-A5F5-865B2600B063}"/>
              </a:ext>
            </a:extLst>
          </p:cNvPr>
          <p:cNvPicPr>
            <a:picLocks noChangeAspect="1"/>
          </p:cNvPicPr>
          <p:nvPr/>
        </p:nvPicPr>
        <p:blipFill>
          <a:blip r:embed="rId3"/>
          <a:stretch>
            <a:fillRect/>
          </a:stretch>
        </p:blipFill>
        <p:spPr>
          <a:xfrm>
            <a:off x="0" y="4192533"/>
            <a:ext cx="4000717" cy="1395468"/>
          </a:xfrm>
          <a:prstGeom prst="rect">
            <a:avLst/>
          </a:prstGeom>
        </p:spPr>
      </p:pic>
    </p:spTree>
    <p:extLst>
      <p:ext uri="{BB962C8B-B14F-4D97-AF65-F5344CB8AC3E}">
        <p14:creationId xmlns:p14="http://schemas.microsoft.com/office/powerpoint/2010/main" val="4053261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748956"/>
            <a:ext cx="8743426" cy="3970318"/>
          </a:xfrm>
          <a:prstGeom prst="rect">
            <a:avLst/>
          </a:prstGeom>
          <a:noFill/>
        </p:spPr>
        <p:txBody>
          <a:bodyPr wrap="square" rtlCol="0">
            <a:spAutoFit/>
          </a:bodyPr>
          <a:lstStyle/>
          <a:p>
            <a:r>
              <a:rPr lang="hr-HR" b="1" dirty="0"/>
              <a:t>Grupa 2. Infrastruktura aktivnog turizma</a:t>
            </a:r>
            <a:endParaRPr lang="hr-HR" dirty="0"/>
          </a:p>
          <a:p>
            <a:r>
              <a:rPr lang="hr-HR" dirty="0"/>
              <a:t> </a:t>
            </a:r>
          </a:p>
          <a:p>
            <a:r>
              <a:rPr lang="hr-HR" dirty="0"/>
              <a:t>Ukupno  raspoloživi iznos bespovratnih sredstava za dodjelu u okviru ove grupe iznosi 280.000.000,00 HRK.</a:t>
            </a:r>
          </a:p>
          <a:p>
            <a:endParaRPr lang="hr-HR" dirty="0"/>
          </a:p>
          <a:p>
            <a:r>
              <a:rPr lang="hr-HR" dirty="0"/>
              <a:t>Iznos sufinanciranja je 100% prihvatljivih troškova za projekte koji ne sadrže državnu potporu, dok je za ulaganja u projekte koji sadrže državnu potporu intenzitet u skladu s pravilima za dodjelu državnih potpora sukladno Programu dodjele potpora.</a:t>
            </a:r>
          </a:p>
          <a:p>
            <a:endParaRPr lang="hr-HR" dirty="0"/>
          </a:p>
          <a:p>
            <a:r>
              <a:rPr lang="hr-HR" dirty="0"/>
              <a:t>Najniži, odnosno najviši iznos bespovratnih sredstava koji se može dodijeliti pojedinom projektu iznosi:  </a:t>
            </a:r>
          </a:p>
          <a:p>
            <a:endParaRPr lang="hr-HR" dirty="0"/>
          </a:p>
          <a:p>
            <a:r>
              <a:rPr lang="hr-HR" dirty="0"/>
              <a:t>- najniži iznos 7.000.000,00 HRK</a:t>
            </a:r>
          </a:p>
          <a:p>
            <a:r>
              <a:rPr lang="hr-HR" dirty="0"/>
              <a:t>- najviši iznos 40.000.000,00 HRK</a:t>
            </a:r>
          </a:p>
        </p:txBody>
      </p:sp>
    </p:spTree>
    <p:extLst>
      <p:ext uri="{BB962C8B-B14F-4D97-AF65-F5344CB8AC3E}">
        <p14:creationId xmlns:p14="http://schemas.microsoft.com/office/powerpoint/2010/main" val="2231738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92385" y="609365"/>
            <a:ext cx="8743426" cy="6555641"/>
          </a:xfrm>
          <a:prstGeom prst="rect">
            <a:avLst/>
          </a:prstGeom>
          <a:noFill/>
        </p:spPr>
        <p:txBody>
          <a:bodyPr wrap="square" rtlCol="0">
            <a:spAutoFit/>
          </a:bodyPr>
          <a:lstStyle/>
          <a:p>
            <a:r>
              <a:rPr lang="hr-HR" b="1" dirty="0"/>
              <a:t>Grupa 3. Infrastruktura u funkciji razvoja lječilišnog i wellness turizma</a:t>
            </a:r>
            <a:endParaRPr lang="hr-HR" dirty="0"/>
          </a:p>
          <a:p>
            <a:r>
              <a:rPr lang="hr-HR" dirty="0"/>
              <a:t> </a:t>
            </a:r>
          </a:p>
          <a:p>
            <a:r>
              <a:rPr lang="hr-HR" dirty="0"/>
              <a:t>Ukupno raspoloživi iznos bespovratnih sredstava za dodjelu u okviru ove grupe iznosi 465.000.000,00 HRK.</a:t>
            </a:r>
          </a:p>
          <a:p>
            <a:endParaRPr lang="hr-HR" dirty="0"/>
          </a:p>
          <a:p>
            <a:r>
              <a:rPr lang="hr-HR" dirty="0"/>
              <a:t>Iznos sufinanciranja je 100% prihvatljivih troškova za projekte koji ne sadrže državnu potporu, dok je za ulaganja u projekte koji sadrže državnu potporu intenzitet u skladu s pravilima za dodjelu državnih potpora sukladno Programu dodjele potpora.</a:t>
            </a:r>
          </a:p>
          <a:p>
            <a:endParaRPr lang="hr-HR" dirty="0"/>
          </a:p>
          <a:p>
            <a:r>
              <a:rPr lang="hr-HR" dirty="0"/>
              <a:t>Najniži, odnosno najviši iznos bespovratnih sredstava koji se može dodijeliti pojedinom projektu iznosi:  </a:t>
            </a:r>
          </a:p>
          <a:p>
            <a:endParaRPr lang="hr-HR" dirty="0"/>
          </a:p>
          <a:p>
            <a:r>
              <a:rPr lang="hr-HR" dirty="0"/>
              <a:t>- najniži iznos 9.000.000,00 HRK</a:t>
            </a:r>
          </a:p>
          <a:p>
            <a:r>
              <a:rPr lang="hr-HR" dirty="0"/>
              <a:t>- najviši iznos 120.000.000,00 HRK</a:t>
            </a:r>
          </a:p>
          <a:p>
            <a:endParaRPr lang="hr-HR" dirty="0"/>
          </a:p>
          <a:p>
            <a:r>
              <a:rPr lang="hr-HR" dirty="0"/>
              <a:t>Kod projekata koji sadrže element državne potpore, najviši iznos bespovratnih sredstava koja se mogu dodijeliti ne može prijeći maksimalni mogući iznos potpore sukladno Programu dodjele potpora.</a:t>
            </a:r>
          </a:p>
          <a:p>
            <a:endParaRPr lang="hr-HR" dirty="0"/>
          </a:p>
          <a:p>
            <a:endParaRPr lang="hr-HR" dirty="0"/>
          </a:p>
          <a:p>
            <a:endParaRPr lang="hr-HR" sz="2400"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4239425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6800129" y="6006541"/>
            <a:ext cx="2183802" cy="630517"/>
          </a:xfrm>
          <a:prstGeom prst="rect">
            <a:avLst/>
          </a:prstGeom>
        </p:spPr>
      </p:pic>
      <p:sp>
        <p:nvSpPr>
          <p:cNvPr id="3" name="TextBox 2">
            <a:extLst>
              <a:ext uri="{FF2B5EF4-FFF2-40B4-BE49-F238E27FC236}">
                <a16:creationId xmlns:a16="http://schemas.microsoft.com/office/drawing/2014/main" id="{CBD49CCD-123B-40F8-BD48-8E51DCC5FAB9}"/>
              </a:ext>
            </a:extLst>
          </p:cNvPr>
          <p:cNvSpPr txBox="1"/>
          <p:nvPr/>
        </p:nvSpPr>
        <p:spPr>
          <a:xfrm>
            <a:off x="727505" y="727748"/>
            <a:ext cx="8450990" cy="5663089"/>
          </a:xfrm>
          <a:prstGeom prst="rect">
            <a:avLst/>
          </a:prstGeom>
          <a:noFill/>
        </p:spPr>
        <p:txBody>
          <a:bodyPr wrap="square" rtlCol="0">
            <a:spAutoFit/>
          </a:bodyPr>
          <a:lstStyle/>
          <a:p>
            <a:r>
              <a:rPr lang="hr-HR" dirty="0"/>
              <a:t>Prijavitelj se obvezuje iz vlastitih sredstva ili osiguravanjem financiranja na drugi način osigurati:</a:t>
            </a:r>
          </a:p>
          <a:p>
            <a:r>
              <a:rPr lang="hr-HR" dirty="0"/>
              <a:t> </a:t>
            </a:r>
          </a:p>
          <a:p>
            <a:r>
              <a:rPr lang="hr-HR" dirty="0">
                <a:sym typeface="Symbol" panose="05050102010706020507" pitchFamily="18" charset="2"/>
              </a:rPr>
              <a:t></a:t>
            </a:r>
            <a:r>
              <a:rPr lang="hr-HR" dirty="0"/>
              <a:t> sredstva za financiranje razlike između maksimalne vrijednosti prihvatljivih troškova i ukupnog proračuna projekta, ukoliko je primjenjivo;</a:t>
            </a:r>
          </a:p>
          <a:p>
            <a:endParaRPr lang="hr-HR" dirty="0"/>
          </a:p>
          <a:p>
            <a:r>
              <a:rPr lang="hr-HR" dirty="0">
                <a:sym typeface="Symbol" panose="05050102010706020507" pitchFamily="18" charset="2"/>
              </a:rPr>
              <a:t></a:t>
            </a:r>
            <a:r>
              <a:rPr lang="hr-HR" dirty="0"/>
              <a:t> sredstva za financiranje ukupne vrijednosti neprihvatljivih troškova projektnog</a:t>
            </a:r>
          </a:p>
          <a:p>
            <a:r>
              <a:rPr lang="hr-HR" dirty="0"/>
              <a:t>     prijedloga.</a:t>
            </a:r>
          </a:p>
          <a:p>
            <a:endParaRPr lang="hr-HR" dirty="0"/>
          </a:p>
          <a:p>
            <a:r>
              <a:rPr lang="hr-HR" sz="1600" dirty="0"/>
              <a:t>Bespovratna sredstva za projektne prijedloge sukladno ovom Pozivu dodjeljivat će se prema uvjetima iz ovog Poziva koji ne sadrže državnu potporu iz članka 107. stavka 1. Ugovora o funkcioniranju Europske unije (u daljnjem tekstu: UFEU). Ako se ipak dodjela bespovratnih sredstava u okviru ovog Poziva odnosi na ulaganje u projekte koji predstavljaju obavljanje gospodarske djelatnosti odnosno ukoliko se za određeno financiranje projekta sukladno ovom Pozivu utvrdi da predstavlja državnu potporu iz članka 107. stavka 1. UFEU u tom slučaju, na dodjelu sredstava u okviru ovog Poziva primijenit će se pravila za dodjelu državnih potpora u skladu s Programom dodjele potpora.</a:t>
            </a:r>
          </a:p>
          <a:p>
            <a:r>
              <a:rPr lang="hr-HR" dirty="0"/>
              <a:t> </a:t>
            </a:r>
          </a:p>
          <a:p>
            <a:endParaRPr lang="hr-HR" dirty="0"/>
          </a:p>
          <a:p>
            <a:r>
              <a:rPr lang="hr-HR" b="1" dirty="0"/>
              <a:t> </a:t>
            </a:r>
            <a:endParaRPr lang="hr-HR" dirty="0"/>
          </a:p>
          <a:p>
            <a:endParaRPr lang="hr-HR" dirty="0"/>
          </a:p>
        </p:txBody>
      </p:sp>
    </p:spTree>
    <p:extLst>
      <p:ext uri="{BB962C8B-B14F-4D97-AF65-F5344CB8AC3E}">
        <p14:creationId xmlns:p14="http://schemas.microsoft.com/office/powerpoint/2010/main" val="464254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6800129" y="6006541"/>
            <a:ext cx="2183802" cy="630517"/>
          </a:xfrm>
          <a:prstGeom prst="rect">
            <a:avLst/>
          </a:prstGeom>
        </p:spPr>
      </p:pic>
      <p:sp>
        <p:nvSpPr>
          <p:cNvPr id="3" name="TextBox 2">
            <a:extLst>
              <a:ext uri="{FF2B5EF4-FFF2-40B4-BE49-F238E27FC236}">
                <a16:creationId xmlns:a16="http://schemas.microsoft.com/office/drawing/2014/main" id="{CBD49CCD-123B-40F8-BD48-8E51DCC5FAB9}"/>
              </a:ext>
            </a:extLst>
          </p:cNvPr>
          <p:cNvSpPr txBox="1"/>
          <p:nvPr/>
        </p:nvSpPr>
        <p:spPr>
          <a:xfrm>
            <a:off x="727505" y="727748"/>
            <a:ext cx="8450990" cy="5909310"/>
          </a:xfrm>
          <a:prstGeom prst="rect">
            <a:avLst/>
          </a:prstGeom>
          <a:noFill/>
        </p:spPr>
        <p:txBody>
          <a:bodyPr wrap="square" rtlCol="0">
            <a:spAutoFit/>
          </a:bodyPr>
          <a:lstStyle/>
          <a:p>
            <a:r>
              <a:rPr lang="hr-HR" b="1" u="sng" dirty="0"/>
              <a:t>Financiranje aktivnosti u okviru Poziva koje ne sadrži potporu iz članka 107. stavka 1. UFEU</a:t>
            </a:r>
          </a:p>
          <a:p>
            <a:endParaRPr lang="hr-HR" dirty="0"/>
          </a:p>
          <a:p>
            <a:r>
              <a:rPr lang="hr-HR" dirty="0"/>
              <a:t>Dodjela bespovratnih sredstva u okviru ovog Poziva ne sadrži državnu potporu u smislu članka 107. stavka 1. UFEU u sljedećim slučajevima:</a:t>
            </a:r>
          </a:p>
          <a:p>
            <a:endParaRPr lang="hr-HR" dirty="0"/>
          </a:p>
          <a:p>
            <a:r>
              <a:rPr lang="hr-HR" dirty="0">
                <a:sym typeface="Symbol" panose="05050102010706020507" pitchFamily="18" charset="2"/>
              </a:rPr>
              <a:t></a:t>
            </a:r>
            <a:r>
              <a:rPr lang="hr-HR" dirty="0"/>
              <a:t> Radi se o javnoj infrastrukturi u sektoru turizma  čije financiranje javnim sredstvima ne ispunjava uvjete iz članka 107. stavka 1. UFEU iz razloga što se radi o infrastrukturi koja nije namijenjena za obavljanje gospodarske djelatnosti ili zato jer nije ispunjen kriterij učinka na trgovinu između država članica.</a:t>
            </a:r>
          </a:p>
          <a:p>
            <a:r>
              <a:rPr lang="hr-HR" dirty="0">
                <a:sym typeface="Symbol" panose="05050102010706020507" pitchFamily="18" charset="2"/>
              </a:rPr>
              <a:t></a:t>
            </a:r>
            <a:r>
              <a:rPr lang="hr-HR" dirty="0"/>
              <a:t> Javna turistička infrastruktura koja se financira sredstvima iz ovog Poziva koristi se za mješovitu negospodarsku i gospodarsku namjenu, pri čemu se ona u najvećem dijelu koristi za obavljanje negospodarske djelatnosti, a samo je u manjem dijelu namijenjena  i za obavljanje gospodarske djelatnosti. </a:t>
            </a:r>
          </a:p>
          <a:p>
            <a:r>
              <a:rPr lang="hr-HR" dirty="0">
                <a:sym typeface="Symbol" panose="05050102010706020507" pitchFamily="18" charset="2"/>
              </a:rPr>
              <a:t></a:t>
            </a:r>
            <a:r>
              <a:rPr lang="hr-HR" dirty="0"/>
              <a:t> U slučaju  obavljanja mješovite, gospodarske i negospodarske djelatnosti  prijavitelj je dužan osigurati da se sredstva namijenjena financiranju negospodarske djelatnosti </a:t>
            </a:r>
            <a:r>
              <a:rPr lang="hr-HR" b="1" dirty="0"/>
              <a:t>ne koriste </a:t>
            </a:r>
            <a:r>
              <a:rPr lang="hr-HR" dirty="0"/>
              <a:t>za unakrsno subvencioniranje gospodarskih djelatnosti. </a:t>
            </a:r>
          </a:p>
          <a:p>
            <a:r>
              <a:rPr lang="hr-HR" dirty="0"/>
              <a:t> </a:t>
            </a:r>
          </a:p>
          <a:p>
            <a:endParaRPr lang="hr-HR" dirty="0"/>
          </a:p>
          <a:p>
            <a:r>
              <a:rPr lang="hr-HR" b="1" dirty="0"/>
              <a:t> </a:t>
            </a:r>
            <a:endParaRPr lang="hr-HR" dirty="0"/>
          </a:p>
          <a:p>
            <a:endParaRPr lang="hr-HR" dirty="0"/>
          </a:p>
        </p:txBody>
      </p:sp>
    </p:spTree>
    <p:extLst>
      <p:ext uri="{BB962C8B-B14F-4D97-AF65-F5344CB8AC3E}">
        <p14:creationId xmlns:p14="http://schemas.microsoft.com/office/powerpoint/2010/main" val="4251824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6800129" y="6006541"/>
            <a:ext cx="2183802" cy="630517"/>
          </a:xfrm>
          <a:prstGeom prst="rect">
            <a:avLst/>
          </a:prstGeom>
        </p:spPr>
      </p:pic>
      <p:sp>
        <p:nvSpPr>
          <p:cNvPr id="3" name="TextBox 2">
            <a:extLst>
              <a:ext uri="{FF2B5EF4-FFF2-40B4-BE49-F238E27FC236}">
                <a16:creationId xmlns:a16="http://schemas.microsoft.com/office/drawing/2014/main" id="{CBD49CCD-123B-40F8-BD48-8E51DCC5FAB9}"/>
              </a:ext>
            </a:extLst>
          </p:cNvPr>
          <p:cNvSpPr txBox="1"/>
          <p:nvPr/>
        </p:nvSpPr>
        <p:spPr>
          <a:xfrm>
            <a:off x="727505" y="727748"/>
            <a:ext cx="8450990" cy="6186309"/>
          </a:xfrm>
          <a:prstGeom prst="rect">
            <a:avLst/>
          </a:prstGeom>
          <a:noFill/>
        </p:spPr>
        <p:txBody>
          <a:bodyPr wrap="square" rtlCol="0">
            <a:spAutoFit/>
          </a:bodyPr>
          <a:lstStyle/>
          <a:p>
            <a:r>
              <a:rPr lang="hr-HR" dirty="0"/>
              <a:t> </a:t>
            </a:r>
            <a:r>
              <a:rPr lang="hr-HR" dirty="0">
                <a:sym typeface="Symbol" panose="05050102010706020507" pitchFamily="18" charset="2"/>
              </a:rPr>
              <a:t></a:t>
            </a:r>
            <a:r>
              <a:rPr lang="hr-HR" dirty="0"/>
              <a:t> Dodjela sredstava za  ulaganje u obnovu i očuvanje kulturne i prirodne baštine u okviru ovog Poziva ne sadrži element državne potpore iz članka 107. stavka 1. UFEU ako se radi o ulaganju u obnovu baštine koja se neće koristiti u komercijalne (tržišne) svrhe i stoga ne predstavlja gospodarsku djelatnost u smislu pravila o državnim potporama. </a:t>
            </a:r>
          </a:p>
          <a:p>
            <a:endParaRPr lang="hr-HR" dirty="0"/>
          </a:p>
          <a:p>
            <a:r>
              <a:rPr lang="hr-HR" dirty="0">
                <a:sym typeface="Symbol" panose="05050102010706020507" pitchFamily="18" charset="2"/>
              </a:rPr>
              <a:t> </a:t>
            </a:r>
            <a:r>
              <a:rPr lang="hr-HR" dirty="0"/>
              <a:t>Dodjela sredstava za financiranje javne turističke infrastrukture u okviru ovog Poziva ne sadrži element državne potpore iz članka 107. stavka 1. UFEU ni u slučaju ako se radi o ulaganjima sredstava u javnu infrastrukturu namijenjene obavljanju gospodarske djelatnosti ali se radi o ulaganjima koja nemaju učinak na trgovinu između država članica. </a:t>
            </a:r>
          </a:p>
          <a:p>
            <a:r>
              <a:rPr lang="hr-HR" dirty="0"/>
              <a:t> </a:t>
            </a:r>
          </a:p>
          <a:p>
            <a:r>
              <a:rPr lang="hr-HR" dirty="0"/>
              <a:t> </a:t>
            </a:r>
            <a:r>
              <a:rPr lang="hr-HR" dirty="0">
                <a:sym typeface="Symbol" panose="05050102010706020507" pitchFamily="18" charset="2"/>
              </a:rPr>
              <a:t></a:t>
            </a:r>
            <a:r>
              <a:rPr lang="hr-HR" dirty="0"/>
              <a:t> U slučaju financiranja žičara, skijaških vučnica i sličnih instalacija sredstvima u okviru ovog Poziva na područjima s malo objekata i s ograničenim turističkim kapacitetima, prilikom dodjele sredstava vodit će se računa o tome može li to imati učinak na trgovinu među državama članicama uzimajući u obzir sljedeće : lokaciju instalacije (je li smještena unutar gradova ili predstavlja vezu između sela); vrijeme rada (ako je namijenjena lokalnom stanovništvu za očekivati je ustaljeni sezonski dnevni raspored); pretežite korisnike (omjer dnevnih i tjednih karata); ukupni broj i kapacitet instalacije u odnosu na broj rezidentnih korisnika; postojanje/nepostojanje ostalih turističkih objekata na istoj lokaciji.</a:t>
            </a:r>
          </a:p>
          <a:p>
            <a:endParaRPr lang="hr-HR" dirty="0"/>
          </a:p>
          <a:p>
            <a:r>
              <a:rPr lang="hr-HR" b="1" dirty="0"/>
              <a:t> </a:t>
            </a:r>
            <a:endParaRPr lang="hr-HR" dirty="0"/>
          </a:p>
          <a:p>
            <a:endParaRPr lang="hr-HR" dirty="0"/>
          </a:p>
        </p:txBody>
      </p:sp>
    </p:spTree>
    <p:extLst>
      <p:ext uri="{BB962C8B-B14F-4D97-AF65-F5344CB8AC3E}">
        <p14:creationId xmlns:p14="http://schemas.microsoft.com/office/powerpoint/2010/main" val="3619390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6800129" y="6006541"/>
            <a:ext cx="2183802" cy="630517"/>
          </a:xfrm>
          <a:prstGeom prst="rect">
            <a:avLst/>
          </a:prstGeom>
        </p:spPr>
      </p:pic>
      <p:sp>
        <p:nvSpPr>
          <p:cNvPr id="3" name="TextBox 2">
            <a:extLst>
              <a:ext uri="{FF2B5EF4-FFF2-40B4-BE49-F238E27FC236}">
                <a16:creationId xmlns:a16="http://schemas.microsoft.com/office/drawing/2014/main" id="{CBD49CCD-123B-40F8-BD48-8E51DCC5FAB9}"/>
              </a:ext>
            </a:extLst>
          </p:cNvPr>
          <p:cNvSpPr txBox="1"/>
          <p:nvPr/>
        </p:nvSpPr>
        <p:spPr>
          <a:xfrm>
            <a:off x="727505" y="727748"/>
            <a:ext cx="8450990" cy="6186309"/>
          </a:xfrm>
          <a:prstGeom prst="rect">
            <a:avLst/>
          </a:prstGeom>
          <a:noFill/>
        </p:spPr>
        <p:txBody>
          <a:bodyPr wrap="square" rtlCol="0">
            <a:spAutoFit/>
          </a:bodyPr>
          <a:lstStyle/>
          <a:p>
            <a:r>
              <a:rPr lang="hr-HR" b="1" u="sng" dirty="0"/>
              <a:t>Zbrajanje potpora</a:t>
            </a:r>
            <a:endParaRPr lang="hr-HR" u="sng" dirty="0"/>
          </a:p>
          <a:p>
            <a:r>
              <a:rPr lang="hr-HR" dirty="0"/>
              <a:t>U slučaju ako nisu ispunjeni naprijed opisani uvjeti koji isključuju dodjelu državnih potpora, bespovratna sredstva u okviru ovog Poziva mogu se dodijeliti u skladu s pravilima sadržanim u Programu dodjele potpora.</a:t>
            </a:r>
          </a:p>
          <a:p>
            <a:endParaRPr lang="hr-HR" dirty="0"/>
          </a:p>
          <a:p>
            <a:r>
              <a:rPr lang="hr-HR" b="1" u="sng" dirty="0"/>
              <a:t>Isključenje</a:t>
            </a:r>
          </a:p>
          <a:p>
            <a:r>
              <a:rPr lang="hr-HR" dirty="0"/>
              <a:t>Ako sredstva u okviru ovog Poziva predstavljaju državnu potporu i dodjeljuju se sukladno Programu dodjele potpora,  potpora se ne može dodijeliti:</a:t>
            </a:r>
          </a:p>
          <a:p>
            <a:endParaRPr lang="hr-HR" dirty="0"/>
          </a:p>
          <a:p>
            <a:r>
              <a:rPr lang="hr-HR" dirty="0">
                <a:sym typeface="Symbol" panose="05050102010706020507" pitchFamily="18" charset="2"/>
              </a:rPr>
              <a:t></a:t>
            </a:r>
            <a:r>
              <a:rPr lang="hr-HR" dirty="0"/>
              <a:t> Prijavitelju/partneru koji, kako je navedeno u Uredbi br. 651/2014 (kako je izmijenjena i dopunjena uredbama 2017/1084, 2020/972 i 2021/1237), članku 1. stavku 4.a) nije izvršio nalog za povrat na temelju prethodne odluke Komisije kojom je potpora ocijenjena nezakonitom i nespojivom s unutarnjim tržištem, uz iznimku programa potpora za nadoknadu štete prouzročene određenim prirodnim katastrofama i programa potpora prema članku 19.b, odjeljku 2.a te odjeljku 16. poglavlja III. Uredbe br. 651/2014 (kako je izmijenjena i dopunjena uredbama 2017/1084, 2020/972 i 2021/1237) , što uključuje i zabranu dodjele jednokratne potpore u korist istog prijavitelja/partnera;</a:t>
            </a:r>
          </a:p>
          <a:p>
            <a:r>
              <a:rPr lang="hr-HR" dirty="0"/>
              <a:t> </a:t>
            </a:r>
          </a:p>
          <a:p>
            <a:endParaRPr lang="hr-HR" dirty="0"/>
          </a:p>
          <a:p>
            <a:r>
              <a:rPr lang="hr-HR" b="1" dirty="0"/>
              <a:t> </a:t>
            </a:r>
            <a:endParaRPr lang="hr-HR" dirty="0"/>
          </a:p>
          <a:p>
            <a:endParaRPr lang="hr-HR" dirty="0"/>
          </a:p>
        </p:txBody>
      </p:sp>
    </p:spTree>
    <p:extLst>
      <p:ext uri="{BB962C8B-B14F-4D97-AF65-F5344CB8AC3E}">
        <p14:creationId xmlns:p14="http://schemas.microsoft.com/office/powerpoint/2010/main" val="319125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6800129" y="6006541"/>
            <a:ext cx="2183802" cy="630517"/>
          </a:xfrm>
          <a:prstGeom prst="rect">
            <a:avLst/>
          </a:prstGeom>
        </p:spPr>
      </p:pic>
      <p:sp>
        <p:nvSpPr>
          <p:cNvPr id="3" name="TextBox 2">
            <a:extLst>
              <a:ext uri="{FF2B5EF4-FFF2-40B4-BE49-F238E27FC236}">
                <a16:creationId xmlns:a16="http://schemas.microsoft.com/office/drawing/2014/main" id="{CBD49CCD-123B-40F8-BD48-8E51DCC5FAB9}"/>
              </a:ext>
            </a:extLst>
          </p:cNvPr>
          <p:cNvSpPr txBox="1"/>
          <p:nvPr/>
        </p:nvSpPr>
        <p:spPr>
          <a:xfrm>
            <a:off x="727505" y="727748"/>
            <a:ext cx="8450990" cy="4801314"/>
          </a:xfrm>
          <a:prstGeom prst="rect">
            <a:avLst/>
          </a:prstGeom>
          <a:noFill/>
        </p:spPr>
        <p:txBody>
          <a:bodyPr wrap="square" rtlCol="0">
            <a:spAutoFit/>
          </a:bodyPr>
          <a:lstStyle/>
          <a:p>
            <a:r>
              <a:rPr lang="hr-HR" dirty="0">
                <a:sym typeface="Symbol" panose="05050102010706020507" pitchFamily="18" charset="2"/>
              </a:rPr>
              <a:t></a:t>
            </a:r>
            <a:r>
              <a:rPr lang="hr-HR" dirty="0"/>
              <a:t> Prijavitelju/partneru - poduzetniku u teškoćama, uz iznimku potpora na temelju programa potpora za nadoknadu štete prouzročene određenim prirodnim katastrofama, ako se poduzetnici u teškoćama ne dovode u povlašteni položaj u odnosu na druge poduzetnike. Međutim, odstupajući od toga, ovaj se Program primjenjuje na poduzetnike koji na dan 31. prosinca 2019. nisu bili u teškoćama, ali su u razdoblju od 1. siječnja 2020. do 31. prosinca 2021. postali poduzetnici u teškoćama;</a:t>
            </a:r>
          </a:p>
          <a:p>
            <a:r>
              <a:rPr lang="hr-HR" i="1" dirty="0"/>
              <a:t> </a:t>
            </a:r>
            <a:endParaRPr lang="hr-HR" dirty="0"/>
          </a:p>
          <a:p>
            <a:r>
              <a:rPr lang="hr-HR" dirty="0">
                <a:sym typeface="Symbol" panose="05050102010706020507" pitchFamily="18" charset="2"/>
              </a:rPr>
              <a:t></a:t>
            </a:r>
            <a:r>
              <a:rPr lang="hr-HR" dirty="0"/>
              <a:t> Prijavitelju/partneru poduzetnicima koji su u postupku predstečajne nagodbe, stečaja ili likvidacije sukladno odredbama Stečajnog zakona („Narodne novine“, broj 71/15; 104/17);</a:t>
            </a:r>
          </a:p>
          <a:p>
            <a:r>
              <a:rPr lang="hr-HR" i="1" dirty="0"/>
              <a:t> </a:t>
            </a:r>
            <a:endParaRPr lang="hr-HR" dirty="0"/>
          </a:p>
          <a:p>
            <a:r>
              <a:rPr lang="hr-HR" dirty="0">
                <a:sym typeface="Symbol" panose="05050102010706020507" pitchFamily="18" charset="2"/>
              </a:rPr>
              <a:t></a:t>
            </a:r>
            <a:r>
              <a:rPr lang="hr-HR" dirty="0"/>
              <a:t> Prijavitelju/partneru koji nema poslovnu jedinicu ili podružnicu u Republici Hrvatskoj u trenutku plaćanja potpore.</a:t>
            </a:r>
          </a:p>
          <a:p>
            <a:r>
              <a:rPr lang="hr-HR" dirty="0"/>
              <a:t> </a:t>
            </a:r>
          </a:p>
          <a:p>
            <a:endParaRPr lang="hr-HR" dirty="0"/>
          </a:p>
          <a:p>
            <a:r>
              <a:rPr lang="hr-HR" b="1" dirty="0"/>
              <a:t> </a:t>
            </a:r>
            <a:endParaRPr lang="hr-HR" dirty="0"/>
          </a:p>
          <a:p>
            <a:endParaRPr lang="hr-HR" dirty="0"/>
          </a:p>
        </p:txBody>
      </p:sp>
    </p:spTree>
    <p:extLst>
      <p:ext uri="{BB962C8B-B14F-4D97-AF65-F5344CB8AC3E}">
        <p14:creationId xmlns:p14="http://schemas.microsoft.com/office/powerpoint/2010/main" val="2653329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3" name="TextBox 2">
            <a:extLst>
              <a:ext uri="{FF2B5EF4-FFF2-40B4-BE49-F238E27FC236}">
                <a16:creationId xmlns:a16="http://schemas.microsoft.com/office/drawing/2014/main" id="{CBD49CCD-123B-40F8-BD48-8E51DCC5FAB9}"/>
              </a:ext>
            </a:extLst>
          </p:cNvPr>
          <p:cNvSpPr txBox="1"/>
          <p:nvPr/>
        </p:nvSpPr>
        <p:spPr>
          <a:xfrm>
            <a:off x="879905" y="763398"/>
            <a:ext cx="8450990" cy="5539978"/>
          </a:xfrm>
          <a:prstGeom prst="rect">
            <a:avLst/>
          </a:prstGeom>
          <a:noFill/>
        </p:spPr>
        <p:txBody>
          <a:bodyPr wrap="square" rtlCol="0">
            <a:spAutoFit/>
          </a:bodyPr>
          <a:lstStyle/>
          <a:p>
            <a:r>
              <a:rPr lang="hr-HR" sz="2400" b="1" dirty="0">
                <a:solidFill>
                  <a:srgbClr val="0070C0"/>
                </a:solidFill>
                <a:latin typeface="Arial Black" panose="020B0A04020102020204" pitchFamily="34" charset="0"/>
                <a:ea typeface="+mj-ea"/>
                <a:cs typeface="+mj-cs"/>
              </a:rPr>
              <a:t>3. Pravila poziva</a:t>
            </a:r>
          </a:p>
          <a:p>
            <a:r>
              <a:rPr lang="hr-HR" b="1" dirty="0">
                <a:solidFill>
                  <a:srgbClr val="0070C0"/>
                </a:solidFill>
                <a:latin typeface="Arial Black" panose="020B0A04020102020204" pitchFamily="34" charset="0"/>
                <a:ea typeface="+mj-ea"/>
                <a:cs typeface="+mj-cs"/>
              </a:rPr>
              <a:t>3.1. Prihvatljivost prijavitelja</a:t>
            </a:r>
          </a:p>
          <a:p>
            <a:r>
              <a:rPr lang="hr-HR" dirty="0"/>
              <a:t>Prihvatljivi prijavitelji su:</a:t>
            </a:r>
          </a:p>
          <a:p>
            <a:endParaRPr lang="hr-HR" b="1" dirty="0"/>
          </a:p>
          <a:p>
            <a:r>
              <a:rPr lang="hr-HR" b="1" dirty="0"/>
              <a:t>Grupa 1.</a:t>
            </a:r>
            <a:endParaRPr lang="hr-HR" dirty="0"/>
          </a:p>
          <a:p>
            <a:r>
              <a:rPr lang="hr-HR" b="1" dirty="0"/>
              <a:t>POSJETITELJSKA INFRASTRUKTURA</a:t>
            </a:r>
            <a:endParaRPr lang="hr-HR" dirty="0"/>
          </a:p>
          <a:p>
            <a:r>
              <a:rPr lang="hr-HR" dirty="0"/>
              <a:t>a. Jedinice područne (regionalne) samouprave</a:t>
            </a:r>
          </a:p>
          <a:p>
            <a:r>
              <a:rPr lang="hr-HR" dirty="0"/>
              <a:t>b. Jedinice lokalne samouprave</a:t>
            </a:r>
          </a:p>
          <a:p>
            <a:r>
              <a:rPr lang="hr-HR" dirty="0"/>
              <a:t>c. Javne ustanove</a:t>
            </a:r>
          </a:p>
          <a:p>
            <a:endParaRPr lang="hr-HR" dirty="0"/>
          </a:p>
          <a:p>
            <a:r>
              <a:rPr lang="hr-HR" b="1" dirty="0"/>
              <a:t>Grupa 2.</a:t>
            </a:r>
            <a:endParaRPr lang="hr-HR" dirty="0"/>
          </a:p>
          <a:p>
            <a:r>
              <a:rPr lang="hr-HR" b="1" dirty="0"/>
              <a:t>INFRASTRUKTURA AKTIVNOG TURIZMA</a:t>
            </a:r>
            <a:endParaRPr lang="hr-HR" dirty="0"/>
          </a:p>
          <a:p>
            <a:r>
              <a:rPr lang="hr-HR" dirty="0"/>
              <a:t>a. Jedinice područne (regionalne) samouprave</a:t>
            </a:r>
          </a:p>
          <a:p>
            <a:r>
              <a:rPr lang="hr-HR" dirty="0"/>
              <a:t>b. Jedinice lokalne samouprave</a:t>
            </a:r>
          </a:p>
          <a:p>
            <a:r>
              <a:rPr lang="hr-HR" dirty="0"/>
              <a:t>c. Javne ustanove za upravljanje zaštićenim područjima i područjima ekološke mreže</a:t>
            </a:r>
          </a:p>
          <a:p>
            <a:r>
              <a:rPr lang="hr-HR" dirty="0"/>
              <a:t>d. Javne ustanove  registrirane za obavljanje sportske djelatnosti upravljanje i održavanje sportskom građevinom</a:t>
            </a:r>
          </a:p>
          <a:p>
            <a:r>
              <a:rPr lang="hr-HR" dirty="0"/>
              <a:t>e. Trgovačka društva u javnom vlasništvu</a:t>
            </a:r>
          </a:p>
          <a:p>
            <a:endParaRPr lang="hr-HR" dirty="0"/>
          </a:p>
        </p:txBody>
      </p:sp>
    </p:spTree>
    <p:extLst>
      <p:ext uri="{BB962C8B-B14F-4D97-AF65-F5344CB8AC3E}">
        <p14:creationId xmlns:p14="http://schemas.microsoft.com/office/powerpoint/2010/main" val="1892618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Pravokutnik 1">
            <a:extLst>
              <a:ext uri="{FF2B5EF4-FFF2-40B4-BE49-F238E27FC236}">
                <a16:creationId xmlns:a16="http://schemas.microsoft.com/office/drawing/2014/main" id="{2B53C4D7-E5A5-481C-8B92-CE5483B8FBFA}"/>
              </a:ext>
            </a:extLst>
          </p:cNvPr>
          <p:cNvSpPr/>
          <p:nvPr/>
        </p:nvSpPr>
        <p:spPr>
          <a:xfrm>
            <a:off x="749300" y="711200"/>
            <a:ext cx="8674100" cy="5632311"/>
          </a:xfrm>
          <a:prstGeom prst="rect">
            <a:avLst/>
          </a:prstGeom>
        </p:spPr>
        <p:txBody>
          <a:bodyPr wrap="square">
            <a:spAutoFit/>
          </a:bodyPr>
          <a:lstStyle/>
          <a:p>
            <a:r>
              <a:rPr lang="hr-HR" b="1" dirty="0"/>
              <a:t>Grupa 3.</a:t>
            </a:r>
            <a:endParaRPr lang="hr-HR" dirty="0"/>
          </a:p>
          <a:p>
            <a:r>
              <a:rPr lang="hr-HR" b="1" dirty="0"/>
              <a:t>INFRASTRUKTURA U FUNKCIJI RAZVOJA LJEČILIŠNOG I WELLNESS TURIZMA</a:t>
            </a:r>
            <a:endParaRPr lang="hr-HR" dirty="0"/>
          </a:p>
          <a:p>
            <a:r>
              <a:rPr lang="hr-HR" dirty="0"/>
              <a:t>a. Jedinice područne (regionalne) samouprave</a:t>
            </a:r>
          </a:p>
          <a:p>
            <a:r>
              <a:rPr lang="hr-HR" dirty="0"/>
              <a:t>b. Jedinice lokalne samouprave</a:t>
            </a:r>
          </a:p>
          <a:p>
            <a:r>
              <a:rPr lang="hr-HR" dirty="0"/>
              <a:t>c. Ustanove, koje su registrirane za pružanje lječilišnih, zdravstvenih, </a:t>
            </a:r>
            <a:r>
              <a:rPr lang="hr-HR" dirty="0" err="1"/>
              <a:t>wellnes</a:t>
            </a:r>
            <a:r>
              <a:rPr lang="hr-HR" dirty="0"/>
              <a:t> ili SPA usluga u turizmu</a:t>
            </a:r>
          </a:p>
          <a:p>
            <a:endParaRPr lang="hr-HR" dirty="0"/>
          </a:p>
          <a:p>
            <a:r>
              <a:rPr lang="hr-HR" b="1" u="sng" dirty="0"/>
              <a:t>Prijavitelj ispunjava sljedeće uvjete:</a:t>
            </a:r>
          </a:p>
          <a:p>
            <a:r>
              <a:rPr lang="hr-HR" dirty="0"/>
              <a:t>a. Da je pravna osoba registrirana u Republici Hrvatskoj sa sljedećim pravnim statusom:</a:t>
            </a:r>
          </a:p>
          <a:p>
            <a:r>
              <a:rPr lang="hr-HR" dirty="0"/>
              <a:t>- jedinica lokalne i područne (regionalne) samouprave osnovana sukladno Zakonu o lokalnoj i područnoj (regionalnoj) samoupravi (NN 33/01, 60/01, 129/05, 109/07, 125/08, 36/09, 150/11, 144/12, 19/13, 137/15, 123/17, 98/19, 144/20),</a:t>
            </a:r>
          </a:p>
          <a:p>
            <a:r>
              <a:rPr lang="hr-HR" dirty="0"/>
              <a:t>- javna ustanova osnovana sukladno Zakonu o ustanovama (NN 76/93, 29/97, 47/99, 35/08, 127/19),</a:t>
            </a:r>
          </a:p>
          <a:p>
            <a:r>
              <a:rPr lang="hr-HR" dirty="0"/>
              <a:t>- trgovačko društvo u većinskom vlasništvu jedinica lokalne, područne (regionalne) samouprave i Republike Hrvatske osnovana sukladno Zakonu o trgovačkim društvima (NN 111/93, 34/99, 121/99, 52/00, 118/03, 107/07, 146/08, 137/09, 125/11, 152/11, 111/12, 68/13, 110/15, 40/19), </a:t>
            </a:r>
            <a:r>
              <a:rPr lang="hr-HR" i="1" dirty="0"/>
              <a:t>Dokazuje se potvrdom trgovačkog suda o članovima društva iz koje su vidljivi omjeri udjela članova društva u vlasničkoj strukturi društva.</a:t>
            </a:r>
            <a:endParaRPr lang="hr-HR" dirty="0"/>
          </a:p>
          <a:p>
            <a:endParaRPr lang="hr-HR" dirty="0"/>
          </a:p>
        </p:txBody>
      </p:sp>
    </p:spTree>
    <p:extLst>
      <p:ext uri="{BB962C8B-B14F-4D97-AF65-F5344CB8AC3E}">
        <p14:creationId xmlns:p14="http://schemas.microsoft.com/office/powerpoint/2010/main" val="1434644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28887" y="597155"/>
            <a:ext cx="8743426" cy="4893647"/>
          </a:xfrm>
          <a:prstGeom prst="rect">
            <a:avLst/>
          </a:prstGeom>
          <a:noFill/>
        </p:spPr>
        <p:txBody>
          <a:bodyPr wrap="square" rtlCol="0">
            <a:spAutoFit/>
          </a:bodyPr>
          <a:lstStyle/>
          <a:p>
            <a:r>
              <a:rPr lang="hr-HR" dirty="0"/>
              <a:t>b. Ako ispunjava barem jedan od navedenih uvjeta:</a:t>
            </a:r>
          </a:p>
          <a:p>
            <a:endParaRPr lang="hr-HR" dirty="0"/>
          </a:p>
          <a:p>
            <a:r>
              <a:rPr lang="hr-HR" dirty="0"/>
              <a:t>-prijavitelj je registriran za obavljanje ugostiteljske djelatnosti ili pružanje usluga u turizmu; </a:t>
            </a:r>
            <a:r>
              <a:rPr lang="hr-HR" i="1" dirty="0"/>
              <a:t>dokazuje se izvatkom iz sudskog registra/statutom</a:t>
            </a:r>
            <a:endParaRPr lang="hr-HR" dirty="0"/>
          </a:p>
          <a:p>
            <a:r>
              <a:rPr lang="hr-HR" dirty="0"/>
              <a:t>-prijavitelj će se registrirati za obavljanje ugostiteljske djelatnosti ili pružanje usluga u turizmu do kraja razdoblja provedbe projekta; </a:t>
            </a:r>
            <a:r>
              <a:rPr lang="hr-HR" i="1" dirty="0"/>
              <a:t>dokazuje se Izjavom prijavitelja (Obrazac 5. Izjava prijavitelja)</a:t>
            </a:r>
            <a:endParaRPr lang="hr-HR" dirty="0"/>
          </a:p>
          <a:p>
            <a:r>
              <a:rPr lang="hr-HR" dirty="0"/>
              <a:t>-prijavitelj se obvezao da će na otvoren, transparentan i </a:t>
            </a:r>
            <a:r>
              <a:rPr lang="hr-HR" dirty="0" err="1"/>
              <a:t>nediskriminirajuć</a:t>
            </a:r>
            <a:r>
              <a:rPr lang="hr-HR" dirty="0"/>
              <a:t> način ugovoriti poslove upravljanja ugostiteljskim i turističkim sadržajem projekta od pravne osobe/obrtnika koji je registriran za obavljanje ugostiteljske djelatnosti ili pružanje usluga u turizmu, uzimajući u obzir važeće propise o nabavi; </a:t>
            </a:r>
            <a:r>
              <a:rPr lang="hr-HR" i="1" dirty="0"/>
              <a:t>dokazuje se Izjavom prijavitelja (Obrazac 5. Izjava prijavitelja)</a:t>
            </a:r>
          </a:p>
          <a:p>
            <a:endParaRPr lang="hr-HR" dirty="0"/>
          </a:p>
          <a:p>
            <a:endParaRPr lang="hr-HR" dirty="0"/>
          </a:p>
          <a:p>
            <a:endParaRPr lang="hr-HR" sz="2400"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1790333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48060" y="1845439"/>
            <a:ext cx="8598716" cy="2862322"/>
          </a:xfrm>
          <a:prstGeom prst="rect">
            <a:avLst/>
          </a:prstGeom>
          <a:noFill/>
        </p:spPr>
        <p:txBody>
          <a:bodyPr wrap="square" rtlCol="0">
            <a:spAutoFit/>
          </a:bodyPr>
          <a:lstStyle/>
          <a:p>
            <a:r>
              <a:rPr lang="hr-HR" b="1" dirty="0"/>
              <a:t>a. </a:t>
            </a:r>
            <a:r>
              <a:rPr lang="hr-HR" dirty="0"/>
              <a:t>Razvoj te zelena i digitalna tranzicija javne turističke infrastrukture u turistički slabije razvijenim područjima, koja će doprinijeti povećanju atraktivnosti destinacija za koje već postoji potražnja turista s potencijalom za razvoj posebnih oblika turizma, koji mogu generirati višu dodanu vrijednost.</a:t>
            </a:r>
          </a:p>
          <a:p>
            <a:r>
              <a:rPr lang="hr-HR" dirty="0"/>
              <a:t> </a:t>
            </a:r>
          </a:p>
          <a:p>
            <a:r>
              <a:rPr lang="hr-HR" b="1" dirty="0"/>
              <a:t>b. </a:t>
            </a:r>
            <a:r>
              <a:rPr lang="hr-HR" dirty="0"/>
              <a:t>Ulaganja usmjerena na prilagodbu, odnosno zelenu i digitalnu tranziciju postojeće javne turističke infrastrukture u područjima s najvišim indeksom turističke razvijenosti, s ciljem povećanja njezine kvalitete, smanjenja utjecaja na okoliš te održivog upravljanja destinacijom i smanjenja prekomjernog turizma.</a:t>
            </a:r>
          </a:p>
          <a:p>
            <a:r>
              <a:rPr lang="hr-HR" dirty="0"/>
              <a:t> </a:t>
            </a:r>
          </a:p>
        </p:txBody>
      </p:sp>
      <p:sp>
        <p:nvSpPr>
          <p:cNvPr id="8" name="Naslov 1">
            <a:extLst>
              <a:ext uri="{FF2B5EF4-FFF2-40B4-BE49-F238E27FC236}">
                <a16:creationId xmlns:a16="http://schemas.microsoft.com/office/drawing/2014/main" id="{6D49F953-D660-4B98-8E32-60248C783BCF}"/>
              </a:ext>
            </a:extLst>
          </p:cNvPr>
          <p:cNvSpPr txBox="1">
            <a:spLocks/>
          </p:cNvSpPr>
          <p:nvPr/>
        </p:nvSpPr>
        <p:spPr>
          <a:xfrm>
            <a:off x="342447" y="449108"/>
            <a:ext cx="8382103" cy="181440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hr-HR" sz="2400" b="1" dirty="0">
                <a:solidFill>
                  <a:srgbClr val="0070C0"/>
                </a:solidFill>
                <a:latin typeface="Arial Black" panose="020B0A04020102020204" pitchFamily="34" charset="0"/>
              </a:rPr>
              <a:t>1. Predmet poziva</a:t>
            </a:r>
            <a:endParaRPr lang="hr-HR" sz="2400" b="1" i="1" dirty="0">
              <a:solidFill>
                <a:srgbClr val="0070C0"/>
              </a:solidFill>
              <a:latin typeface="Arial Black" panose="020B0A04020102020204" pitchFamily="34" charset="0"/>
            </a:endParaRPr>
          </a:p>
        </p:txBody>
      </p:sp>
    </p:spTree>
    <p:extLst>
      <p:ext uri="{BB962C8B-B14F-4D97-AF65-F5344CB8AC3E}">
        <p14:creationId xmlns:p14="http://schemas.microsoft.com/office/powerpoint/2010/main" val="816580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3" name="TextBox 2">
            <a:extLst>
              <a:ext uri="{FF2B5EF4-FFF2-40B4-BE49-F238E27FC236}">
                <a16:creationId xmlns:a16="http://schemas.microsoft.com/office/drawing/2014/main" id="{CBD49CCD-123B-40F8-BD48-8E51DCC5FAB9}"/>
              </a:ext>
            </a:extLst>
          </p:cNvPr>
          <p:cNvSpPr txBox="1"/>
          <p:nvPr/>
        </p:nvSpPr>
        <p:spPr>
          <a:xfrm>
            <a:off x="638603" y="609365"/>
            <a:ext cx="8450990" cy="3970318"/>
          </a:xfrm>
          <a:prstGeom prst="rect">
            <a:avLst/>
          </a:prstGeom>
          <a:noFill/>
        </p:spPr>
        <p:txBody>
          <a:bodyPr wrap="square" rtlCol="0">
            <a:spAutoFit/>
          </a:bodyPr>
          <a:lstStyle/>
          <a:p>
            <a:r>
              <a:rPr lang="hr-HR" dirty="0"/>
              <a:t>c. Ako, u slučaju da se radi o trgovačkom društvu u javnom vlasništvu, ispunjava oba navedena uvjeta:</a:t>
            </a:r>
          </a:p>
          <a:p>
            <a:endParaRPr lang="hr-HR" dirty="0"/>
          </a:p>
          <a:p>
            <a:r>
              <a:rPr lang="hr-HR" dirty="0"/>
              <a:t>- trgovačko društvo u većinskom vlasništvu Republike Hrvatske i/ili jedinice lokalne i područne (regionalne) samouprave nad prijaviteljem samostalno ili zajedno s drugim jedinicama lokalne i područne (regionalne) samouprave obavlja kontrolu sličnu onoj koju provodi nad svojim poslovnim jedinicama; </a:t>
            </a:r>
            <a:r>
              <a:rPr lang="hr-HR" i="1" dirty="0"/>
              <a:t>dokazuje se Izjavom prijavitelja (Obrazac 5. Izjava prijavitelja)</a:t>
            </a:r>
            <a:endParaRPr lang="hr-HR" dirty="0"/>
          </a:p>
          <a:p>
            <a:r>
              <a:rPr lang="hr-HR" dirty="0"/>
              <a:t>- nema izravnog udjela privatnog kapitala, osim sudjelovanja privatnog kapitala koje je obvezno na temelju odredbi posebnog zakona, u skladu s osnivačkim Ugovorim, a koji nema značajke kontroliranja i blokiranja i koji ne vrši odlučujući utjecaj na prijavitelja; </a:t>
            </a:r>
            <a:r>
              <a:rPr lang="hr-HR" i="1" dirty="0"/>
              <a:t>dokazuje se Izjavom prijavitelja (Obrazac 5. Izjava prijavitelja)</a:t>
            </a:r>
          </a:p>
          <a:p>
            <a:endParaRPr lang="hr-HR" dirty="0"/>
          </a:p>
          <a:p>
            <a:r>
              <a:rPr lang="hr-HR" dirty="0"/>
              <a:t>d. U trenutku prijave nije niti u jednoj situaciji isključenja</a:t>
            </a:r>
          </a:p>
        </p:txBody>
      </p:sp>
    </p:spTree>
    <p:extLst>
      <p:ext uri="{BB962C8B-B14F-4D97-AF65-F5344CB8AC3E}">
        <p14:creationId xmlns:p14="http://schemas.microsoft.com/office/powerpoint/2010/main" val="164302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20942"/>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359225" y="1459554"/>
            <a:ext cx="8598716" cy="3693319"/>
          </a:xfrm>
          <a:prstGeom prst="rect">
            <a:avLst/>
          </a:prstGeom>
          <a:noFill/>
        </p:spPr>
        <p:txBody>
          <a:bodyPr wrap="square" rtlCol="0">
            <a:spAutoFit/>
          </a:bodyPr>
          <a:lstStyle/>
          <a:p>
            <a:r>
              <a:rPr lang="hr-HR" dirty="0"/>
              <a:t>Prijavitelj može prijaviti i provoditi projekt samostalno ili u partnerstvu. </a:t>
            </a:r>
          </a:p>
          <a:p>
            <a:r>
              <a:rPr lang="hr-HR" dirty="0"/>
              <a:t> </a:t>
            </a:r>
          </a:p>
          <a:p>
            <a:r>
              <a:rPr lang="hr-HR" u="sng" dirty="0"/>
              <a:t>Prihvatljivi partneri su:</a:t>
            </a:r>
            <a:endParaRPr lang="hr-HR" dirty="0"/>
          </a:p>
          <a:p>
            <a:r>
              <a:rPr lang="hr-HR" dirty="0"/>
              <a:t>a. Jedinica područne (regionalne) samouprave,</a:t>
            </a:r>
          </a:p>
          <a:p>
            <a:r>
              <a:rPr lang="hr-HR" dirty="0"/>
              <a:t>b. Jedinica lokalne samouprave,</a:t>
            </a:r>
          </a:p>
          <a:p>
            <a:r>
              <a:rPr lang="hr-HR" dirty="0"/>
              <a:t>c. Turistička zajednica,</a:t>
            </a:r>
          </a:p>
          <a:p>
            <a:r>
              <a:rPr lang="hr-HR" dirty="0"/>
              <a:t>d. Javna ustanova,</a:t>
            </a:r>
          </a:p>
          <a:p>
            <a:r>
              <a:rPr lang="hr-HR" dirty="0"/>
              <a:t>e. Trgovačko društvo u javnom vlasništvu,</a:t>
            </a:r>
          </a:p>
          <a:p>
            <a:r>
              <a:rPr lang="hr-HR" dirty="0"/>
              <a:t>f. Znanstvena organizacija,</a:t>
            </a:r>
          </a:p>
          <a:p>
            <a:r>
              <a:rPr lang="hr-HR" dirty="0"/>
              <a:t>g. Udruga,</a:t>
            </a:r>
          </a:p>
          <a:p>
            <a:r>
              <a:rPr lang="hr-HR" dirty="0"/>
              <a:t>h. Privatni partner u ugovornom javno-privatnom partnerstvu sukladno Zakonu o javno-privatnom partnerstvu (NN 78/12, 152/14, 114/18) upisanom u Registar ugovora javno-privatnog partnerstva </a:t>
            </a:r>
          </a:p>
        </p:txBody>
      </p:sp>
      <p:sp>
        <p:nvSpPr>
          <p:cNvPr id="8" name="Naslov 1">
            <a:extLst>
              <a:ext uri="{FF2B5EF4-FFF2-40B4-BE49-F238E27FC236}">
                <a16:creationId xmlns:a16="http://schemas.microsoft.com/office/drawing/2014/main" id="{6D49F953-D660-4B98-8E32-60248C783BCF}"/>
              </a:ext>
            </a:extLst>
          </p:cNvPr>
          <p:cNvSpPr txBox="1">
            <a:spLocks/>
          </p:cNvSpPr>
          <p:nvPr/>
        </p:nvSpPr>
        <p:spPr>
          <a:xfrm>
            <a:off x="359225" y="-94663"/>
            <a:ext cx="8776386" cy="2405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hr-HR" sz="1800" b="1" dirty="0">
                <a:solidFill>
                  <a:srgbClr val="0070C0"/>
                </a:solidFill>
                <a:latin typeface="Arial Black" panose="020B0A04020102020204" pitchFamily="34" charset="0"/>
              </a:rPr>
              <a:t>3.2. Prihvatljivost partnera i formiranje partnerstva</a:t>
            </a:r>
          </a:p>
        </p:txBody>
      </p:sp>
    </p:spTree>
    <p:extLst>
      <p:ext uri="{BB962C8B-B14F-4D97-AF65-F5344CB8AC3E}">
        <p14:creationId xmlns:p14="http://schemas.microsoft.com/office/powerpoint/2010/main" val="2084184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558896"/>
            <a:ext cx="8743426" cy="5724644"/>
          </a:xfrm>
          <a:prstGeom prst="rect">
            <a:avLst/>
          </a:prstGeom>
          <a:noFill/>
        </p:spPr>
        <p:txBody>
          <a:bodyPr wrap="square" rtlCol="0">
            <a:spAutoFit/>
          </a:bodyPr>
          <a:lstStyle/>
          <a:p>
            <a:r>
              <a:rPr lang="hr-HR" dirty="0"/>
              <a:t>Osim toga, partner mora dokazati da:</a:t>
            </a:r>
          </a:p>
          <a:p>
            <a:endParaRPr lang="hr-HR" dirty="0"/>
          </a:p>
          <a:p>
            <a:r>
              <a:rPr lang="hr-HR" dirty="0"/>
              <a:t>- posjeduje potrebna specifična znanja i vještine u područjima djelovanja za aktivnosti za koje je zadužen Projektnom dokumentacijom; </a:t>
            </a:r>
            <a:r>
              <a:rPr lang="hr-HR" i="1" dirty="0"/>
              <a:t>dokazuje se Izjavom partnera</a:t>
            </a:r>
          </a:p>
          <a:p>
            <a:endParaRPr lang="hr-HR" dirty="0"/>
          </a:p>
          <a:p>
            <a:r>
              <a:rPr lang="hr-HR" dirty="0"/>
              <a:t>- posjeduje odgovarajuće iskustvo rada u područjima djelovanja za aktivnosti za koje je zadužen Projektnom dokumentacijom; </a:t>
            </a:r>
            <a:r>
              <a:rPr lang="hr-HR" i="1" dirty="0"/>
              <a:t>dokazuje se Izjavom partnera</a:t>
            </a:r>
          </a:p>
          <a:p>
            <a:endParaRPr lang="hr-HR" dirty="0"/>
          </a:p>
          <a:p>
            <a:r>
              <a:rPr lang="hr-HR" dirty="0"/>
              <a:t>- posjeduje odgovarajuće kapacitete za provedbu aktivnosti (administrativne, financijske, tehničke); </a:t>
            </a:r>
            <a:r>
              <a:rPr lang="hr-HR" i="1" dirty="0"/>
              <a:t>dokazuje se Izjavom partnera</a:t>
            </a:r>
          </a:p>
          <a:p>
            <a:endParaRPr lang="hr-HR" dirty="0"/>
          </a:p>
          <a:p>
            <a:r>
              <a:rPr lang="hr-HR" dirty="0"/>
              <a:t>- nedvojbeno doprinosi uspješnoj provedbi projekta i ostvarenju ciljeva (opisati razloge zašto je bolje da dio aktivnosti provodi partner, a ne prijavitelj); </a:t>
            </a:r>
            <a:r>
              <a:rPr lang="hr-HR" i="1" dirty="0"/>
              <a:t>dokazuje se Prijavnim obrascem i Izjavom prijavitelja</a:t>
            </a:r>
          </a:p>
          <a:p>
            <a:endParaRPr lang="hr-HR" dirty="0"/>
          </a:p>
          <a:p>
            <a:r>
              <a:rPr lang="hr-HR" dirty="0"/>
              <a:t>- u trenutku prijave nije niti u jednoj situaciji isključenja, koje su definirane u točki 2.3.</a:t>
            </a:r>
          </a:p>
          <a:p>
            <a:r>
              <a:rPr lang="hr-HR" dirty="0"/>
              <a:t> </a:t>
            </a:r>
            <a:br>
              <a:rPr lang="hr-HR" dirty="0"/>
            </a:br>
            <a:endParaRPr lang="hr-HR" sz="2400"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1694639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359225" y="1417698"/>
            <a:ext cx="8598716" cy="4524315"/>
          </a:xfrm>
          <a:prstGeom prst="rect">
            <a:avLst/>
          </a:prstGeom>
          <a:noFill/>
        </p:spPr>
        <p:txBody>
          <a:bodyPr wrap="square" rtlCol="0">
            <a:spAutoFit/>
          </a:bodyPr>
          <a:lstStyle/>
          <a:p>
            <a:r>
              <a:rPr lang="hr-HR" dirty="0"/>
              <a:t>Svi kriteriji, ukoliko je primjenjivo, odnose se i na partnere.</a:t>
            </a:r>
          </a:p>
          <a:p>
            <a:r>
              <a:rPr lang="hr-HR" dirty="0"/>
              <a:t>U okviru ovog Poziva, bespovratna sredstva se </a:t>
            </a:r>
            <a:r>
              <a:rPr lang="hr-HR" b="1" dirty="0"/>
              <a:t>ne mogu </a:t>
            </a:r>
            <a:r>
              <a:rPr lang="hr-HR" dirty="0"/>
              <a:t>dodijeliti:</a:t>
            </a:r>
          </a:p>
          <a:p>
            <a:endParaRPr lang="hr-HR" dirty="0">
              <a:sym typeface="Symbol" panose="05050102010706020507" pitchFamily="18" charset="2"/>
            </a:endParaRPr>
          </a:p>
          <a:p>
            <a:r>
              <a:rPr lang="hr-HR" dirty="0">
                <a:sym typeface="Symbol" panose="05050102010706020507" pitchFamily="18" charset="2"/>
              </a:rPr>
              <a:t></a:t>
            </a:r>
            <a:r>
              <a:rPr lang="hr-HR" dirty="0"/>
              <a:t> prijavitelju od kojeg je, kako je navedeno u članku 1. točki 4.a) Uredbe (EU)  br. 651/2014, temeljem prethodne odluke Komisije kojom se potpora proglašava protuzakonitom i nespojivom s unutarnjim tržištem, zatražen povrat sredstava - </a:t>
            </a:r>
            <a:r>
              <a:rPr lang="hr-HR" i="1" dirty="0"/>
              <a:t>dokazuje se Izjavom prijavitelja</a:t>
            </a:r>
            <a:endParaRPr lang="hr-HR" dirty="0"/>
          </a:p>
          <a:p>
            <a:r>
              <a:rPr lang="hr-HR" dirty="0"/>
              <a:t> </a:t>
            </a:r>
          </a:p>
          <a:p>
            <a:r>
              <a:rPr lang="hr-HR" dirty="0">
                <a:sym typeface="Symbol" panose="05050102010706020507" pitchFamily="18" charset="2"/>
              </a:rPr>
              <a:t></a:t>
            </a:r>
            <a:r>
              <a:rPr lang="hr-HR" dirty="0"/>
              <a:t> prijavitelju koji je u teškoćama kako je definirano u članku 2. točki 18. Uredbe (EU)  br. 651/2014</a:t>
            </a:r>
          </a:p>
          <a:p>
            <a:endParaRPr lang="hr-HR" dirty="0"/>
          </a:p>
          <a:p>
            <a:r>
              <a:rPr lang="hr-HR" dirty="0"/>
              <a:t> </a:t>
            </a:r>
            <a:r>
              <a:rPr lang="hr-HR" dirty="0">
                <a:sym typeface="Symbol" panose="05050102010706020507" pitchFamily="18" charset="2"/>
              </a:rPr>
              <a:t></a:t>
            </a:r>
            <a:r>
              <a:rPr lang="hr-HR" dirty="0"/>
              <a:t> u slučaju kada je nad prijaviteljem otvoren stečajni postupak, ako je nesposoban za plaćanje ili prezadužen, ili u postupku likvidacije, ako njegovom imovinom upravlja stečajni upravitelj ili sud, ako je u nagodbi s vjerovnicima, ako je obustavio poslovne aktivnosti ili je u bilo kakvoj istovrsnoj situaciji </a:t>
            </a:r>
          </a:p>
          <a:p>
            <a:endParaRPr lang="hr-HR" i="1" dirty="0"/>
          </a:p>
        </p:txBody>
      </p:sp>
      <p:sp>
        <p:nvSpPr>
          <p:cNvPr id="8" name="Naslov 1">
            <a:extLst>
              <a:ext uri="{FF2B5EF4-FFF2-40B4-BE49-F238E27FC236}">
                <a16:creationId xmlns:a16="http://schemas.microsoft.com/office/drawing/2014/main" id="{6D49F953-D660-4B98-8E32-60248C783BCF}"/>
              </a:ext>
            </a:extLst>
          </p:cNvPr>
          <p:cNvSpPr txBox="1">
            <a:spLocks/>
          </p:cNvSpPr>
          <p:nvPr/>
        </p:nvSpPr>
        <p:spPr>
          <a:xfrm>
            <a:off x="359225" y="-94663"/>
            <a:ext cx="8776386" cy="2405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hr-HR" sz="1800" b="1" dirty="0">
                <a:solidFill>
                  <a:srgbClr val="0070C0"/>
                </a:solidFill>
                <a:latin typeface="Arial Black" panose="020B0A04020102020204" pitchFamily="34" charset="0"/>
              </a:rPr>
              <a:t>3.3. Kriteriji za isključenje prijavitelja</a:t>
            </a:r>
          </a:p>
        </p:txBody>
      </p:sp>
    </p:spTree>
    <p:extLst>
      <p:ext uri="{BB962C8B-B14F-4D97-AF65-F5344CB8AC3E}">
        <p14:creationId xmlns:p14="http://schemas.microsoft.com/office/powerpoint/2010/main" val="3355096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558896"/>
            <a:ext cx="8743426" cy="5909310"/>
          </a:xfrm>
          <a:prstGeom prst="rect">
            <a:avLst/>
          </a:prstGeom>
          <a:noFill/>
        </p:spPr>
        <p:txBody>
          <a:bodyPr wrap="square" rtlCol="0">
            <a:spAutoFit/>
          </a:bodyPr>
          <a:lstStyle/>
          <a:p>
            <a:endParaRPr lang="hr-HR" b="1" dirty="0">
              <a:solidFill>
                <a:srgbClr val="0070C0"/>
              </a:solidFill>
            </a:endParaRPr>
          </a:p>
          <a:p>
            <a:r>
              <a:rPr lang="hr-HR" dirty="0">
                <a:sym typeface="Symbol" panose="05050102010706020507" pitchFamily="18" charset="2"/>
              </a:rPr>
              <a:t></a:t>
            </a:r>
            <a:r>
              <a:rPr lang="hr-HR" dirty="0"/>
              <a:t> ako je prijavitelj ili osoba ovlaštena po zakonu za zastupanje pravomoćno osuđena za bilo koje od sljedećih kaznenih djela odnosno za odgovarajuća kaznena djela prema propisima države sjedišta: sudjelovanje u zločinačkoj organizaciji, terorizam, pranje novaca, dječji rad, korupciju, prijevaru</a:t>
            </a:r>
          </a:p>
          <a:p>
            <a:endParaRPr lang="hr-HR" dirty="0"/>
          </a:p>
          <a:p>
            <a:r>
              <a:rPr lang="hr-HR" dirty="0">
                <a:sym typeface="Symbol" panose="05050102010706020507" pitchFamily="18" charset="2"/>
              </a:rPr>
              <a:t></a:t>
            </a:r>
            <a:r>
              <a:rPr lang="hr-HR" dirty="0"/>
              <a:t> prijavitelju kojem je utvrđeno teško kršenje ugovora zbog neispunjavanja ugovornih obveza, a koji je bio potpisan u sklopu nekog drugog postupka dodjele bespovratnih sredstava i bio je (su)financiran sredstvima EU </a:t>
            </a:r>
          </a:p>
          <a:p>
            <a:endParaRPr lang="hr-HR" dirty="0">
              <a:sym typeface="Symbol" panose="05050102010706020507" pitchFamily="18" charset="2"/>
            </a:endParaRPr>
          </a:p>
          <a:p>
            <a:r>
              <a:rPr lang="hr-HR" dirty="0">
                <a:sym typeface="Symbol" panose="05050102010706020507" pitchFamily="18" charset="2"/>
              </a:rPr>
              <a:t></a:t>
            </a:r>
            <a:r>
              <a:rPr lang="hr-HR" dirty="0"/>
              <a:t> prijavitelju u slučaju da je prijavitelj ili osobe ovlaštene po zakonu za zastupanje proglašen krivim zbog teškog profesionalnog propusta</a:t>
            </a:r>
          </a:p>
          <a:p>
            <a:endParaRPr lang="hr-HR" dirty="0"/>
          </a:p>
          <a:p>
            <a:r>
              <a:rPr lang="hr-HR" dirty="0">
                <a:sym typeface="Symbol" panose="05050102010706020507" pitchFamily="18" charset="2"/>
              </a:rPr>
              <a:t></a:t>
            </a:r>
            <a:r>
              <a:rPr lang="hr-HR" dirty="0"/>
              <a:t> prijavitelju koji je u sukobu interesa u postupku dodjele bespovratnih sredstava</a:t>
            </a:r>
          </a:p>
          <a:p>
            <a:endParaRPr lang="hr-HR" dirty="0"/>
          </a:p>
          <a:p>
            <a:r>
              <a:rPr lang="hr-HR" dirty="0">
                <a:sym typeface="Symbol" panose="05050102010706020507" pitchFamily="18" charset="2"/>
              </a:rPr>
              <a:t></a:t>
            </a:r>
            <a:r>
              <a:rPr lang="hr-HR" dirty="0"/>
              <a:t> prijavitelju koji nije izvršio povrat sredstava prema odluci nadležnog tijela</a:t>
            </a:r>
          </a:p>
          <a:p>
            <a:endParaRPr lang="hr-HR" dirty="0">
              <a:sym typeface="Symbol" panose="05050102010706020507" pitchFamily="18" charset="2"/>
            </a:endParaRPr>
          </a:p>
          <a:p>
            <a:endParaRPr lang="hr-HR" dirty="0"/>
          </a:p>
          <a:p>
            <a:endParaRPr lang="hr-HR"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3400738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653642" y="609365"/>
            <a:ext cx="8598716" cy="2585323"/>
          </a:xfrm>
          <a:prstGeom prst="rect">
            <a:avLst/>
          </a:prstGeom>
          <a:noFill/>
        </p:spPr>
        <p:txBody>
          <a:bodyPr wrap="square" rtlCol="0">
            <a:spAutoFit/>
          </a:bodyPr>
          <a:lstStyle/>
          <a:p>
            <a:r>
              <a:rPr lang="hr-HR" dirty="0">
                <a:sym typeface="Symbol" panose="05050102010706020507" pitchFamily="18" charset="2"/>
              </a:rPr>
              <a:t></a:t>
            </a:r>
            <a:r>
              <a:rPr lang="hr-HR" dirty="0"/>
              <a:t> prijavitelju koji nije izvršio isplate plaća zaposlenicima, plaćanje doprinosa za financiranje obveznih osiguranja (osobito zdravstveno ili mirovinsko) ili plaćanje poreza u skladu s propisima RH kao države u kojoj je osnovan prijavitelj i u kojoj će se provoditi Ugovor o dodjeli bespovratnih sredstava i u skladu s propisima države poslovnog </a:t>
            </a:r>
            <a:r>
              <a:rPr lang="hr-HR" dirty="0" err="1"/>
              <a:t>nastana</a:t>
            </a:r>
            <a:r>
              <a:rPr lang="hr-HR" dirty="0"/>
              <a:t> prijavitelja (ako oni nemaju poslovni </a:t>
            </a:r>
            <a:r>
              <a:rPr lang="hr-HR" dirty="0" err="1"/>
              <a:t>nastan</a:t>
            </a:r>
            <a:r>
              <a:rPr lang="hr-HR" dirty="0"/>
              <a:t> u RH). U pogledu ove točke, smatra se prihvatljivim da prijavitelj nije udovoljio spomenutim uvjetima, ako mu, sukladno posebnom propisu, plaćanje tih obveza nije dopušteno ili mu je odobrena odgoda plaćanja</a:t>
            </a:r>
          </a:p>
          <a:p>
            <a:endParaRPr lang="hr-HR" dirty="0">
              <a:sym typeface="Symbol" panose="05050102010706020507" pitchFamily="18" charset="2"/>
            </a:endParaRPr>
          </a:p>
          <a:p>
            <a:r>
              <a:rPr lang="hr-HR" dirty="0">
                <a:sym typeface="Symbol" panose="05050102010706020507" pitchFamily="18" charset="2"/>
              </a:rPr>
              <a:t></a:t>
            </a:r>
            <a:r>
              <a:rPr lang="hr-HR" dirty="0"/>
              <a:t> prijaviteljima koji su dostavili lažne informacije u sklopu projektnog prijedloga</a:t>
            </a:r>
            <a:endParaRPr lang="hr-HR" i="1" dirty="0"/>
          </a:p>
        </p:txBody>
      </p:sp>
    </p:spTree>
    <p:extLst>
      <p:ext uri="{BB962C8B-B14F-4D97-AF65-F5344CB8AC3E}">
        <p14:creationId xmlns:p14="http://schemas.microsoft.com/office/powerpoint/2010/main" val="3654359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558896"/>
            <a:ext cx="8743426" cy="4893647"/>
          </a:xfrm>
          <a:prstGeom prst="rect">
            <a:avLst/>
          </a:prstGeom>
          <a:noFill/>
        </p:spPr>
        <p:txBody>
          <a:bodyPr wrap="square" rtlCol="0">
            <a:spAutoFit/>
          </a:bodyPr>
          <a:lstStyle/>
          <a:p>
            <a:r>
              <a:rPr lang="hr-HR" b="1" dirty="0">
                <a:solidFill>
                  <a:srgbClr val="0070C0"/>
                </a:solidFill>
                <a:latin typeface="Arial Black" panose="020B0A04020102020204" pitchFamily="34" charset="0"/>
                <a:ea typeface="+mj-ea"/>
                <a:cs typeface="+mj-cs"/>
              </a:rPr>
              <a:t>3.4. Broj projektnih prijedloga</a:t>
            </a:r>
          </a:p>
          <a:p>
            <a:pPr marL="285750" indent="-285750">
              <a:buFont typeface="Arial" panose="020B0604020202020204" pitchFamily="34" charset="0"/>
              <a:buChar char="•"/>
            </a:pPr>
            <a:endParaRPr lang="hr-HR" b="1" dirty="0">
              <a:solidFill>
                <a:srgbClr val="0070C0"/>
              </a:solidFill>
            </a:endParaRPr>
          </a:p>
          <a:p>
            <a:r>
              <a:rPr lang="hr-HR" dirty="0"/>
              <a:t>Prijavitelj po Pozivu može podnijeti maksimalno 2 projektna prijedloga, s napomenom da se pojedinom korisniku može odobriti financiranje samo jednog projekta te se isti troškovi ni u kakvim okolnostima ne smiju dvaput financirati iz proračuna Unije. Također, trošak koji je financiran iz nacionalnih javnih izvora ne može biti financiran iz proračuna Unije i obrnuto.</a:t>
            </a:r>
          </a:p>
          <a:p>
            <a:r>
              <a:rPr lang="hr-HR" dirty="0"/>
              <a:t> </a:t>
            </a:r>
          </a:p>
          <a:p>
            <a:r>
              <a:rPr lang="hr-HR" dirty="0"/>
              <a:t>U slučaju da oba projekta istog prijavitelja ostvaruju uvjete za financiranje, odobrit će se financiranje samo jednog projekta sukladno sljedećim pravilima:</a:t>
            </a:r>
          </a:p>
          <a:p>
            <a:r>
              <a:rPr lang="hr-HR" dirty="0"/>
              <a:t> </a:t>
            </a:r>
          </a:p>
          <a:p>
            <a:r>
              <a:rPr lang="hr-HR" dirty="0"/>
              <a:t>- ukoliko se radi o projektima iz iste grupe, financirat će se projekt koji je bolje rangiran</a:t>
            </a:r>
          </a:p>
          <a:p>
            <a:endParaRPr lang="hr-HR" dirty="0"/>
          </a:p>
          <a:p>
            <a:r>
              <a:rPr lang="hr-HR" dirty="0"/>
              <a:t>- ukoliko se radi o projektima iz različitih grupa, financirat će se projekt koji ostvaruje pravo na veća bespovratna sredstva.</a:t>
            </a:r>
          </a:p>
          <a:p>
            <a:endParaRPr lang="hr-HR" b="1" dirty="0">
              <a:solidFill>
                <a:srgbClr val="0070C0"/>
              </a:solidFill>
            </a:endParaRPr>
          </a:p>
          <a:p>
            <a:pPr marL="285750" indent="-285750">
              <a:buFont typeface="Arial" panose="020B0604020202020204" pitchFamily="34" charset="0"/>
              <a:buChar char="•"/>
            </a:pPr>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1758645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609365"/>
            <a:ext cx="8743426" cy="4616648"/>
          </a:xfrm>
          <a:prstGeom prst="rect">
            <a:avLst/>
          </a:prstGeom>
          <a:noFill/>
        </p:spPr>
        <p:txBody>
          <a:bodyPr wrap="square" rtlCol="0">
            <a:spAutoFit/>
          </a:bodyPr>
          <a:lstStyle/>
          <a:p>
            <a:r>
              <a:rPr lang="hr-HR" b="1" u="sng" dirty="0"/>
              <a:t>Zahtjevi koji se odnose na sposobnost Prijavitelja, učinkovito korištenje sredstava i održivost rezultata projekta</a:t>
            </a:r>
          </a:p>
          <a:p>
            <a:endParaRPr lang="hr-HR" sz="2400" b="1" dirty="0">
              <a:solidFill>
                <a:srgbClr val="0070C0"/>
              </a:solidFill>
            </a:endParaRPr>
          </a:p>
          <a:p>
            <a:r>
              <a:rPr lang="hr-HR" dirty="0"/>
              <a:t>a) Prijavitelj provodi projekt pravovremeno i u skladu sa zahtjevima utvrđenima u ovim Uputama. Prijavitelj mora osigurati odgovarajuće kapacitete za provedbu projekta na način: da ima imenovan projektni tim i da je jasno definirana i raspoređena odgovornost članova projektnog tima za upravljanje i provedbu projekta, što se dokazuje Odlukom o imenovanju projektnog tima.</a:t>
            </a:r>
          </a:p>
          <a:p>
            <a:r>
              <a:rPr lang="hr-HR" dirty="0"/>
              <a:t> </a:t>
            </a:r>
          </a:p>
          <a:p>
            <a:r>
              <a:rPr lang="hr-HR" dirty="0"/>
              <a:t>Ako u trenutku predaje projektnog prijedloga prijavitelj nema imenovani projektni tim, kao dokaz sposobnosti za provedbu projekta dostavlja odluku/pravilnik/uputu ili drugi dokument u kojem je propisana metodologija uspostave projektnog tima, način na koji je prijavitelj definirao i rasporedio odgovornosti tima za upravljanje provedbom projekta, uključujući i kvalifikacije i tražene kompetencije projektnog tima.</a:t>
            </a:r>
          </a:p>
          <a:p>
            <a:pPr marL="285750" indent="-285750">
              <a:buFont typeface="Arial" panose="020B0604020202020204" pitchFamily="34" charset="0"/>
              <a:buChar char="•"/>
            </a:pPr>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251635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359225" y="461288"/>
            <a:ext cx="8598716" cy="5355312"/>
          </a:xfrm>
          <a:prstGeom prst="rect">
            <a:avLst/>
          </a:prstGeom>
          <a:noFill/>
        </p:spPr>
        <p:txBody>
          <a:bodyPr wrap="square" rtlCol="0">
            <a:spAutoFit/>
          </a:bodyPr>
          <a:lstStyle/>
          <a:p>
            <a:r>
              <a:rPr lang="hr-HR" dirty="0"/>
              <a:t>b) Prijavitelj/partner postupa u skladu s načelima ekonomičnosti, učinkovitosti i djelotvornosti. Prijavitelj/partner mora imati stabilne i dostatne izvore financiranja, što dokazuje Izjavom </a:t>
            </a:r>
            <a:r>
              <a:rPr lang="hr-HR" i="1" dirty="0"/>
              <a:t>prijavitelja/partnera </a:t>
            </a:r>
            <a:r>
              <a:rPr lang="hr-HR" dirty="0"/>
              <a:t> kroz </a:t>
            </a:r>
            <a:r>
              <a:rPr lang="hr-HR" i="1" dirty="0"/>
              <a:t>Obrazac 5. Izjava prijavitelja i Obrazac 6. Izjava partnera</a:t>
            </a:r>
            <a:endParaRPr lang="hr-HR" dirty="0"/>
          </a:p>
          <a:p>
            <a:r>
              <a:rPr lang="hr-HR" dirty="0"/>
              <a:t> </a:t>
            </a:r>
          </a:p>
          <a:p>
            <a:r>
              <a:rPr lang="hr-HR" dirty="0"/>
              <a:t>c) Prijavitelj osigurava održivost projekta tijekom razdoblja od 5 godina od dana prihvaćanja završnog izvješća:  </a:t>
            </a:r>
          </a:p>
          <a:p>
            <a:r>
              <a:rPr lang="hr-HR" dirty="0"/>
              <a:t> </a:t>
            </a:r>
          </a:p>
          <a:p>
            <a:r>
              <a:rPr lang="hr-HR" dirty="0"/>
              <a:t>- rezultati projekta moraju biti u projektom predviđenoj funkciji najmanje 5 godina od dana prihvaćanja završnog izvješća;</a:t>
            </a:r>
          </a:p>
          <a:p>
            <a:r>
              <a:rPr lang="hr-HR" dirty="0"/>
              <a:t> </a:t>
            </a:r>
          </a:p>
          <a:p>
            <a:r>
              <a:rPr lang="hr-HR" dirty="0"/>
              <a:t>- ukoliko je primjenjivo , turistička infrastruktura, mora biti u vlasništvu prijavitelja/partnera i u navedenom razdoblju se ne smije prodati ili opteretiti založnim pravom u razdoblju od najmanje 5 godina od dana prihvaćanja završnog izvješća;</a:t>
            </a:r>
          </a:p>
          <a:p>
            <a:r>
              <a:rPr lang="hr-HR" dirty="0"/>
              <a:t> </a:t>
            </a:r>
          </a:p>
          <a:p>
            <a:r>
              <a:rPr lang="hr-HR" dirty="0"/>
              <a:t>- prijavitelj je dužan osigurati odgovarajuća sredstva za održavanje projekta u prijavljenoj funkciji, uključujući i opremu, za razdoblje od najmanje 5 godina od dana prihvaćanja završnog izvješća.  </a:t>
            </a:r>
          </a:p>
          <a:p>
            <a:endParaRPr lang="hr-HR" i="1" dirty="0"/>
          </a:p>
        </p:txBody>
      </p:sp>
      <p:sp>
        <p:nvSpPr>
          <p:cNvPr id="8" name="Naslov 1">
            <a:extLst>
              <a:ext uri="{FF2B5EF4-FFF2-40B4-BE49-F238E27FC236}">
                <a16:creationId xmlns:a16="http://schemas.microsoft.com/office/drawing/2014/main" id="{6D49F953-D660-4B98-8E32-60248C783BCF}"/>
              </a:ext>
            </a:extLst>
          </p:cNvPr>
          <p:cNvSpPr txBox="1">
            <a:spLocks/>
          </p:cNvSpPr>
          <p:nvPr/>
        </p:nvSpPr>
        <p:spPr>
          <a:xfrm>
            <a:off x="359225" y="-94663"/>
            <a:ext cx="8776386" cy="2405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endParaRPr lang="hr-HR" sz="2400" b="1" i="1" dirty="0">
              <a:solidFill>
                <a:srgbClr val="0070C0"/>
              </a:solidFill>
              <a:latin typeface="Arial Black" panose="020B0A04020102020204" pitchFamily="34" charset="0"/>
            </a:endParaRPr>
          </a:p>
        </p:txBody>
      </p:sp>
    </p:spTree>
    <p:extLst>
      <p:ext uri="{BB962C8B-B14F-4D97-AF65-F5344CB8AC3E}">
        <p14:creationId xmlns:p14="http://schemas.microsoft.com/office/powerpoint/2010/main" val="16491303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558896"/>
            <a:ext cx="8743426" cy="6186309"/>
          </a:xfrm>
          <a:prstGeom prst="rect">
            <a:avLst/>
          </a:prstGeom>
          <a:noFill/>
        </p:spPr>
        <p:txBody>
          <a:bodyPr wrap="square" rtlCol="0">
            <a:spAutoFit/>
          </a:bodyPr>
          <a:lstStyle/>
          <a:p>
            <a:r>
              <a:rPr lang="hr-HR" b="1" dirty="0">
                <a:solidFill>
                  <a:srgbClr val="0070C0"/>
                </a:solidFill>
                <a:latin typeface="Arial Black" panose="020B0A04020102020204" pitchFamily="34" charset="0"/>
                <a:ea typeface="+mj-ea"/>
                <a:cs typeface="+mj-cs"/>
              </a:rPr>
              <a:t>3.5. Prihvatljivost projekta</a:t>
            </a:r>
          </a:p>
          <a:p>
            <a:endParaRPr lang="hr-HR" sz="2400" b="1" dirty="0">
              <a:solidFill>
                <a:srgbClr val="0070C0"/>
              </a:solidFill>
            </a:endParaRPr>
          </a:p>
          <a:p>
            <a:r>
              <a:rPr lang="hr-HR" dirty="0"/>
              <a:t>a. Projekt je u skladu s predmetom i svrhom Poziva te doprinosi pokazateljima Poziva; </a:t>
            </a:r>
          </a:p>
          <a:p>
            <a:endParaRPr lang="hr-HR" dirty="0"/>
          </a:p>
          <a:p>
            <a:r>
              <a:rPr lang="hr-HR" dirty="0"/>
              <a:t>b. Projekt se provodi u potpunosti na teritoriju RH;</a:t>
            </a:r>
          </a:p>
          <a:p>
            <a:endParaRPr lang="hr-HR" dirty="0"/>
          </a:p>
          <a:p>
            <a:r>
              <a:rPr lang="hr-HR" dirty="0"/>
              <a:t>c. Aktivnosti projekta odvijaju se u prihvatljivom sektoru i u skladu su sa prihvatljivim aktivnostima ovog Poziva; </a:t>
            </a:r>
          </a:p>
          <a:p>
            <a:endParaRPr lang="hr-HR" dirty="0"/>
          </a:p>
          <a:p>
            <a:r>
              <a:rPr lang="hr-HR" dirty="0"/>
              <a:t>d. Projekt sadrži najmanje jednu obaveznu aktivnost; </a:t>
            </a:r>
          </a:p>
          <a:p>
            <a:endParaRPr lang="hr-HR" dirty="0"/>
          </a:p>
          <a:p>
            <a:r>
              <a:rPr lang="hr-HR" dirty="0"/>
              <a:t>e. Turistička infrastruktura  koja se planira obnavljati/rekonstruirati/opremati i zemljište na kojem se projektom planira gradnja nove turističke infrastrukture, a mora biti u vlasništvu prijavitelja/partnera, osim ukoliko prijavitelj/partner upravlja imovinom Republike Hrvatske ili javnim dobrom temeljem druge valjane pravne osnove; </a:t>
            </a:r>
          </a:p>
          <a:p>
            <a:endParaRPr lang="hr-HR" dirty="0"/>
          </a:p>
          <a:p>
            <a:r>
              <a:rPr lang="hr-HR" dirty="0"/>
              <a:t>f. Projekt ne uključuje aktivnosti gradnje na područjima s visokim indeksom turističke razvijenosti ITR1;</a:t>
            </a:r>
          </a:p>
          <a:p>
            <a:endParaRPr lang="hr-HR" sz="2400" b="1" dirty="0">
              <a:solidFill>
                <a:srgbClr val="0070C0"/>
              </a:solidFill>
            </a:endParaRPr>
          </a:p>
          <a:p>
            <a:pPr marL="285750" indent="-285750">
              <a:buFont typeface="Arial" panose="020B0604020202020204" pitchFamily="34" charset="0"/>
              <a:buChar char="•"/>
            </a:pPr>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3204722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92385" y="1447565"/>
            <a:ext cx="8743426" cy="3139321"/>
          </a:xfrm>
          <a:prstGeom prst="rect">
            <a:avLst/>
          </a:prstGeom>
          <a:noFill/>
        </p:spPr>
        <p:txBody>
          <a:bodyPr wrap="square" rtlCol="0">
            <a:spAutoFit/>
          </a:bodyPr>
          <a:lstStyle/>
          <a:p>
            <a:r>
              <a:rPr lang="hr-HR" dirty="0"/>
              <a:t>Ulaganja u okviru ovog Poziva ovisit će o indeksu turističke razvijenosti na način da će se primarno ulagati u slabije razvijena turistička područja izvan glavnih turističkih i obalnih područja.</a:t>
            </a:r>
          </a:p>
          <a:p>
            <a:r>
              <a:rPr lang="hr-HR" dirty="0"/>
              <a:t> </a:t>
            </a:r>
          </a:p>
          <a:p>
            <a:r>
              <a:rPr lang="hr-HR" dirty="0"/>
              <a:t>U sklopu ove investicije, ulaganja se odnose na razvoj i/ili prilagodbu sljedeće javne turističke infrastrukture:</a:t>
            </a:r>
          </a:p>
          <a:p>
            <a:r>
              <a:rPr lang="hr-HR" dirty="0"/>
              <a:t> </a:t>
            </a:r>
          </a:p>
          <a:p>
            <a:r>
              <a:rPr lang="hr-HR" dirty="0"/>
              <a:t>Grupa 1. </a:t>
            </a:r>
            <a:r>
              <a:rPr lang="hr-HR" dirty="0" err="1"/>
              <a:t>Posjetiteljska</a:t>
            </a:r>
            <a:r>
              <a:rPr lang="hr-HR" dirty="0"/>
              <a:t> infrastruktura,</a:t>
            </a:r>
          </a:p>
          <a:p>
            <a:r>
              <a:rPr lang="hr-HR" dirty="0"/>
              <a:t>Grupa 2. Infrastruktura aktivnog turizma,</a:t>
            </a:r>
          </a:p>
          <a:p>
            <a:r>
              <a:rPr lang="hr-HR" dirty="0"/>
              <a:t>Grupa 3. Infrastruktura u funkciji razvoja lječilišnog i wellness turizma.</a:t>
            </a:r>
            <a:endParaRPr lang="hr-HR" b="1" dirty="0">
              <a:solidFill>
                <a:srgbClr val="0070C0"/>
              </a:solidFill>
            </a:endParaRPr>
          </a:p>
          <a:p>
            <a:endParaRPr lang="hr-HR" dirty="0"/>
          </a:p>
        </p:txBody>
      </p:sp>
    </p:spTree>
    <p:extLst>
      <p:ext uri="{BB962C8B-B14F-4D97-AF65-F5344CB8AC3E}">
        <p14:creationId xmlns:p14="http://schemas.microsoft.com/office/powerpoint/2010/main" val="19657699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558896"/>
            <a:ext cx="8743426" cy="6278642"/>
          </a:xfrm>
          <a:prstGeom prst="rect">
            <a:avLst/>
          </a:prstGeom>
          <a:noFill/>
        </p:spPr>
        <p:txBody>
          <a:bodyPr wrap="square" rtlCol="0">
            <a:spAutoFit/>
          </a:bodyPr>
          <a:lstStyle/>
          <a:p>
            <a:r>
              <a:rPr lang="hr-HR" dirty="0"/>
              <a:t>g. Projekt ne uključuje aktivnosti rekonstrukcije i obnove postojeće infrastrukture na područjima s visokim indeksom turističke razvijenosti ITR1, ukoliko navedene aktivnosti dovode do povećanja smještajnih kapaciteta objekta ili povećanja broja gostiju u destinaciji;</a:t>
            </a:r>
          </a:p>
          <a:p>
            <a:r>
              <a:rPr lang="hr-HR" dirty="0"/>
              <a:t> </a:t>
            </a:r>
          </a:p>
          <a:p>
            <a:r>
              <a:rPr lang="hr-HR" dirty="0"/>
              <a:t>h. Projekt doprinosi načelima zelene i/ili digitalne tranzicije u skladu s Pozivom; </a:t>
            </a:r>
          </a:p>
          <a:p>
            <a:endParaRPr lang="hr-HR" dirty="0"/>
          </a:p>
          <a:p>
            <a:r>
              <a:rPr lang="hr-HR" dirty="0"/>
              <a:t>i. Provedba projekta koji sadrži elemente državne potpore ne smije započeti prije dana podnošenja pisanog zahtjeva za potporu;  </a:t>
            </a:r>
          </a:p>
          <a:p>
            <a:endParaRPr lang="hr-HR" b="1" dirty="0">
              <a:solidFill>
                <a:srgbClr val="0070C0"/>
              </a:solidFill>
            </a:endParaRPr>
          </a:p>
          <a:p>
            <a:r>
              <a:rPr lang="hr-HR" dirty="0"/>
              <a:t>j. Projekt ne uključuje aktivnosti namijenjene proizvodnji proizvoda i usluga koje su navedene na popisu Odluke o donošenju popisa robe vojne namjene, obrambenih proizvoda i nevojnih ubojnih sredstava (NN 70/2017 i sve buduće izmjene); </a:t>
            </a:r>
          </a:p>
          <a:p>
            <a:endParaRPr lang="hr-HR" dirty="0"/>
          </a:p>
          <a:p>
            <a:r>
              <a:rPr lang="hr-HR" dirty="0"/>
              <a:t>k. Projekt je u skladu s Nacionalnom razvojnom strategijom Republike Hrvatske do 2030 godine i Analizom scenarija objavljenom na mrežnim stranicama Ministarstva turizma i sporta;</a:t>
            </a:r>
          </a:p>
          <a:p>
            <a:endParaRPr lang="hr-HR" dirty="0"/>
          </a:p>
          <a:p>
            <a:r>
              <a:rPr lang="hr-HR" dirty="0"/>
              <a:t>l. Projekt je u skladu s odredbama svih relevantnih nacionalnih zakonodavnih akata, te u skladu sa specifičnim pravilima i zahtjevima primjenjivima na ovaj Poziv;</a:t>
            </a:r>
          </a:p>
          <a:p>
            <a:endParaRPr lang="hr-HR" sz="2400" b="1" dirty="0">
              <a:solidFill>
                <a:srgbClr val="0070C0"/>
              </a:solidFill>
            </a:endParaRPr>
          </a:p>
          <a:p>
            <a:pPr marL="285750" indent="-285750">
              <a:buFont typeface="Arial" panose="020B0604020202020204" pitchFamily="34" charset="0"/>
              <a:buChar char="•"/>
            </a:pPr>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21716716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253997"/>
            <a:ext cx="8598716" cy="5909310"/>
          </a:xfrm>
          <a:prstGeom prst="rect">
            <a:avLst/>
          </a:prstGeom>
          <a:noFill/>
        </p:spPr>
        <p:txBody>
          <a:bodyPr wrap="square" rtlCol="0">
            <a:spAutoFit/>
          </a:bodyPr>
          <a:lstStyle/>
          <a:p>
            <a:endParaRPr lang="hr-HR" dirty="0"/>
          </a:p>
          <a:p>
            <a:r>
              <a:rPr lang="hr-HR" dirty="0"/>
              <a:t>m. Projekt u trenutku podnošenja projektnog prijedloga nije fizički niti financijski završen; </a:t>
            </a:r>
          </a:p>
          <a:p>
            <a:endParaRPr lang="hr-HR" dirty="0"/>
          </a:p>
          <a:p>
            <a:r>
              <a:rPr lang="hr-HR" dirty="0"/>
              <a:t>n. Projekt se, na način opisan u projektnom prijedlogu, ne bi mogao provesti bez potpore iz Nacionalnog plana za oporavak i otpornost (prijavitelj nema osigurana sredstva za provedbu projekta na način, u opsegu i vremenskom okviru kako je opisano u projektnom prijedlogu, odnosno potporom iz Nacionalnog plana za oporavak i otpornost osigurava se dodana vrijednost, bilo u opsegu ili kvaliteti aktivnosti, ili u pogledu vremena potrebnog za ostvarenje cilja/ciljeva projekta); </a:t>
            </a:r>
          </a:p>
          <a:p>
            <a:endParaRPr lang="hr-HR" dirty="0"/>
          </a:p>
          <a:p>
            <a:r>
              <a:rPr lang="hr-HR" dirty="0"/>
              <a:t>o. Projektnom prijavom je dokazano na koji način će se sufinancirati razlika između maksimalnog iznosa prihvatljivih troškova i ukupne vrijednosti projekta; </a:t>
            </a:r>
          </a:p>
          <a:p>
            <a:endParaRPr lang="hr-HR" dirty="0"/>
          </a:p>
          <a:p>
            <a:r>
              <a:rPr lang="hr-HR" dirty="0"/>
              <a:t>p. Projektnom prijavom je dokazana održivost projekta nakon završetka realizacije projekta </a:t>
            </a:r>
          </a:p>
          <a:p>
            <a:endParaRPr lang="hr-HR" dirty="0"/>
          </a:p>
          <a:p>
            <a:r>
              <a:rPr lang="hr-HR" dirty="0"/>
              <a:t>q. Projekt poštuje načelo zabrane dvostrukog financiranja koje podrazumijeva da se treba izbjegavati dvostruko financiranje istih troškova iz Mehanizma za oporavak i otpornost i drugih programa Unije te javnih izvora; </a:t>
            </a:r>
          </a:p>
          <a:p>
            <a:endParaRPr lang="hr-HR" dirty="0"/>
          </a:p>
          <a:p>
            <a:endParaRPr lang="hr-HR" dirty="0"/>
          </a:p>
          <a:p>
            <a:endParaRPr lang="hr-HR" dirty="0"/>
          </a:p>
        </p:txBody>
      </p:sp>
    </p:spTree>
    <p:extLst>
      <p:ext uri="{BB962C8B-B14F-4D97-AF65-F5344CB8AC3E}">
        <p14:creationId xmlns:p14="http://schemas.microsoft.com/office/powerpoint/2010/main" val="3671471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28887" y="361777"/>
            <a:ext cx="8562713" cy="6740307"/>
          </a:xfrm>
          <a:prstGeom prst="rect">
            <a:avLst/>
          </a:prstGeom>
          <a:noFill/>
        </p:spPr>
        <p:txBody>
          <a:bodyPr wrap="square" rtlCol="0">
            <a:spAutoFit/>
          </a:bodyPr>
          <a:lstStyle/>
          <a:p>
            <a:endParaRPr lang="hr-HR" dirty="0"/>
          </a:p>
          <a:p>
            <a:r>
              <a:rPr lang="hr-HR" dirty="0"/>
              <a:t>r. Projekt je spreman za početak provedbe aktivnosti projekta i njihov završetak je u skladu s planom aktivnosti navedenim u Prijavnom obrascu i zadanim vremenskim okvirima za provedbu projekta definiranim u točki xx ovih Uputa; </a:t>
            </a:r>
          </a:p>
          <a:p>
            <a:endParaRPr lang="hr-HR" dirty="0"/>
          </a:p>
          <a:p>
            <a:r>
              <a:rPr lang="hr-HR" dirty="0"/>
              <a:t>s. Iznos traženih bespovratnih sredstava za projekt u okviru je propisanog najmanjeg i najvećeg dopuštenog iznosa bespovratnih sredstava za financiranje prihvatljivih izdataka koji se mogu dodijeliti temeljem ovog Poziva; </a:t>
            </a:r>
          </a:p>
          <a:p>
            <a:endParaRPr lang="hr-HR" dirty="0"/>
          </a:p>
          <a:p>
            <a:r>
              <a:rPr lang="hr-HR" dirty="0"/>
              <a:t>t. Projekti iz Grupe 1. koji uključuju aktivnosti izgradnje, rekonstrukcije, obnove i opremanja centara za posjetitelje i interpretacijskih centara te povezana ulaganja koja sadrže navedene aktivnosti, ne planiraju se na području županije na kojoj postoji centar za posjetitelje ili interpretacijski centar iste tematike; </a:t>
            </a:r>
          </a:p>
          <a:p>
            <a:endParaRPr lang="hr-HR" dirty="0"/>
          </a:p>
          <a:p>
            <a:r>
              <a:rPr lang="hr-HR" dirty="0"/>
              <a:t>u. Projekti iz Grupe 1.c i Grupe 2., kao i povezana ulaganja koja sadrže aktivnosti iz navedenih Grupa, moraju sadržavati barem jedan od navedenih ugostiteljskih objekata, restorani, barovi ili objekti jednostavnih usluga ili se navedeni sadržaji nalaze unutar područja od maksimalno 200 m udaljenosti od lokacije na kojoj se realizira projekt (navedeni uvjet se ne odnosi na izgradnju, rekonstrukciju i obnovu planinarske infrastrukture);  </a:t>
            </a:r>
          </a:p>
          <a:p>
            <a:endParaRPr lang="hr-HR" dirty="0"/>
          </a:p>
          <a:p>
            <a:r>
              <a:rPr lang="hr-HR" dirty="0"/>
              <a:t> </a:t>
            </a:r>
            <a:endParaRPr lang="hr-HR" sz="2400" b="1" dirty="0">
              <a:solidFill>
                <a:srgbClr val="0070C0"/>
              </a:solidFill>
            </a:endParaRPr>
          </a:p>
          <a:p>
            <a:pPr marL="285750" indent="-285750">
              <a:buFont typeface="Arial" panose="020B0604020202020204" pitchFamily="34" charset="0"/>
              <a:buChar char="•"/>
            </a:pPr>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26251523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28887" y="361777"/>
            <a:ext cx="8562713" cy="4524315"/>
          </a:xfrm>
          <a:prstGeom prst="rect">
            <a:avLst/>
          </a:prstGeom>
          <a:noFill/>
        </p:spPr>
        <p:txBody>
          <a:bodyPr wrap="square" rtlCol="0">
            <a:spAutoFit/>
          </a:bodyPr>
          <a:lstStyle/>
          <a:p>
            <a:r>
              <a:rPr lang="hr-HR" dirty="0"/>
              <a:t>w. Za projekte koji uključuju gradnju prijavitelj mora dostaviti odgovarajući akt (pravomoćnu građevinsku dozvolu s otisnutom klauzulom pravomoćnosti, odnosno drugi odgovarajući akt temeljem kojeg se može započeti s građenjem/rekonstrukcijom građevine), izdan prema zakonskim propisima kojima se regulira gradnja građevina;</a:t>
            </a:r>
          </a:p>
          <a:p>
            <a:endParaRPr lang="hr-HR" dirty="0"/>
          </a:p>
          <a:p>
            <a:r>
              <a:rPr lang="hr-HR" dirty="0"/>
              <a:t>x. Za projekte koji uključuju gradnju plovila i/ili gradnju/postavljenje plutajućeg objekta potrebno je prethodno pribaviti Pismo odobrenja od strane Hrvatskog registra brodova s odgovarajućim statusima dostavljene dokumentacije kojim se potvrđuje sukladnost navedene dostavljene dokumentacije s važećim propisima; </a:t>
            </a:r>
          </a:p>
          <a:p>
            <a:endParaRPr lang="hr-HR" dirty="0"/>
          </a:p>
          <a:p>
            <a:r>
              <a:rPr lang="hr-HR" dirty="0"/>
              <a:t>y. U projektu koji uključuje partnerstvo, moguće je predvidjeti udio u troškovima projekta za partnere. Zbroj udjela partnera navedenih u točci 1.3. Prihvatljivost partnera i formiranje partnerstva pod rednim brojevima 3. Turističke zajednica, 5. Trgovačka društva u javnom vlasništvu, 6. Znanstvene organizacije i 7. Udruge ne smije iznositi više od 20% iznosa ukupne vrijednosti projekta. Predmetno ograničenje se odnosi na zbroj udjela partnera navedenih u ovoj točci u trenutku prijave;</a:t>
            </a:r>
          </a:p>
        </p:txBody>
      </p:sp>
    </p:spTree>
    <p:extLst>
      <p:ext uri="{BB962C8B-B14F-4D97-AF65-F5344CB8AC3E}">
        <p14:creationId xmlns:p14="http://schemas.microsoft.com/office/powerpoint/2010/main" val="22078478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28887" y="361777"/>
            <a:ext cx="8562713" cy="4524315"/>
          </a:xfrm>
          <a:prstGeom prst="rect">
            <a:avLst/>
          </a:prstGeom>
          <a:noFill/>
        </p:spPr>
        <p:txBody>
          <a:bodyPr wrap="square" rtlCol="0">
            <a:spAutoFit/>
          </a:bodyPr>
          <a:lstStyle/>
          <a:p>
            <a:r>
              <a:rPr lang="hr-HR" dirty="0"/>
              <a:t>Prihvatljivost projekta s obzirom na DNSH načelo</a:t>
            </a:r>
          </a:p>
          <a:p>
            <a:endParaRPr lang="hr-HR" dirty="0"/>
          </a:p>
          <a:p>
            <a:r>
              <a:rPr lang="hr-HR" dirty="0"/>
              <a:t>z. U vezi s rješavanjem rizika povezanih s </a:t>
            </a:r>
            <a:r>
              <a:rPr lang="hr-HR" b="1" dirty="0"/>
              <a:t>načelom DNSH </a:t>
            </a:r>
            <a:r>
              <a:rPr lang="hr-HR" dirty="0"/>
              <a:t>za ovu investiciju, kako je opisano Uredbom EU-a 2021/241 o uspostavljanju Instrumenta za oporavak i otpornost, potrebno je zadovoljiti sljedeće: sva ulaganja u ovom Pozivu moraju doprinijeti </a:t>
            </a:r>
            <a:r>
              <a:rPr lang="hr-HR" b="1" dirty="0"/>
              <a:t>minimalno jednom </a:t>
            </a:r>
            <a:r>
              <a:rPr lang="hr-HR" dirty="0"/>
              <a:t>od ciljeva Uredbe (EU) 2020/852 Europskog Parlamenta i Vijeća od 18. lipnja 2020. o uspostavi okvira za olakšavanje održivih ulaganja i izmjeni Uredbe (EU) 2019/2088:</a:t>
            </a:r>
          </a:p>
          <a:p>
            <a:endParaRPr lang="hr-HR" dirty="0"/>
          </a:p>
          <a:p>
            <a:r>
              <a:rPr lang="hr-HR" dirty="0"/>
              <a:t>1. Ublaživanje klimatskih promjena;</a:t>
            </a:r>
          </a:p>
          <a:p>
            <a:r>
              <a:rPr lang="hr-HR" dirty="0"/>
              <a:t>2. Prilagodbe klimatskim promjenama;</a:t>
            </a:r>
          </a:p>
          <a:p>
            <a:r>
              <a:rPr lang="hr-HR" dirty="0"/>
              <a:t>3. Održiva uporaba i zaštita voda i morskih resursa;</a:t>
            </a:r>
          </a:p>
          <a:p>
            <a:r>
              <a:rPr lang="hr-HR" dirty="0"/>
              <a:t>4. Kružno gospodarstvo, uključujući prevenciju i recikliranje otpada;</a:t>
            </a:r>
          </a:p>
          <a:p>
            <a:r>
              <a:rPr lang="hr-HR" dirty="0"/>
              <a:t>5. Prevencija i kontrola onečišćenja zraka, vode ili tla;</a:t>
            </a:r>
          </a:p>
          <a:p>
            <a:r>
              <a:rPr lang="hr-HR" dirty="0"/>
              <a:t>6. Zaštita i obnova biološke raznolikosti i ekosustava.</a:t>
            </a:r>
          </a:p>
          <a:p>
            <a:endParaRPr lang="hr-HR" dirty="0"/>
          </a:p>
        </p:txBody>
      </p:sp>
    </p:spTree>
    <p:extLst>
      <p:ext uri="{BB962C8B-B14F-4D97-AF65-F5344CB8AC3E}">
        <p14:creationId xmlns:p14="http://schemas.microsoft.com/office/powerpoint/2010/main" val="40416857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28887" y="361777"/>
            <a:ext cx="8562713" cy="5740033"/>
          </a:xfrm>
          <a:prstGeom prst="rect">
            <a:avLst/>
          </a:prstGeom>
          <a:noFill/>
        </p:spPr>
        <p:txBody>
          <a:bodyPr wrap="square" rtlCol="0">
            <a:spAutoFit/>
          </a:bodyPr>
          <a:lstStyle/>
          <a:p>
            <a:r>
              <a:rPr lang="hr-HR" b="1" dirty="0">
                <a:solidFill>
                  <a:srgbClr val="0070C0"/>
                </a:solidFill>
                <a:latin typeface="Arial Black" panose="020B0A04020102020204" pitchFamily="34" charset="0"/>
                <a:ea typeface="+mj-ea"/>
                <a:cs typeface="+mj-cs"/>
              </a:rPr>
              <a:t>3.6. Prihvatljive aktivnosti projekta</a:t>
            </a:r>
          </a:p>
          <a:p>
            <a:endParaRPr lang="hr-HR" dirty="0"/>
          </a:p>
          <a:p>
            <a:r>
              <a:rPr lang="hr-HR" dirty="0"/>
              <a:t>Dozvoljena su ulaganja u aktivnosti koje će doprinijeti realizaciji projekata u jednoj ili više grupa projekata.</a:t>
            </a:r>
          </a:p>
          <a:p>
            <a:r>
              <a:rPr lang="hr-HR" b="1" dirty="0"/>
              <a:t>Obavezne aktivnosti</a:t>
            </a:r>
          </a:p>
          <a:p>
            <a:r>
              <a:rPr lang="hr-HR" dirty="0"/>
              <a:t>Projekt mora sadržavati najmanje jednu obaveznu aktivnost.</a:t>
            </a:r>
          </a:p>
          <a:p>
            <a:endParaRPr lang="hr-HR" dirty="0"/>
          </a:p>
          <a:p>
            <a:r>
              <a:rPr lang="hr-HR" b="1" u="sng" dirty="0"/>
              <a:t>GRUPA AKTIVNOSTI 1.  </a:t>
            </a:r>
            <a:r>
              <a:rPr lang="hr-HR" u="sng" dirty="0"/>
              <a:t> </a:t>
            </a:r>
          </a:p>
          <a:p>
            <a:r>
              <a:rPr lang="hr-HR" dirty="0"/>
              <a:t>Izgradnja, rekonstrukcija, obnova i/ili opremanje </a:t>
            </a:r>
            <a:r>
              <a:rPr lang="hr-HR" b="1" dirty="0" err="1"/>
              <a:t>posjetiteljske</a:t>
            </a:r>
            <a:r>
              <a:rPr lang="hr-HR" b="1" dirty="0"/>
              <a:t> infrastrukture:</a:t>
            </a:r>
          </a:p>
          <a:p>
            <a:r>
              <a:rPr lang="hr-HR" b="1" dirty="0" err="1"/>
              <a:t>Posjetiteljska</a:t>
            </a:r>
            <a:r>
              <a:rPr lang="hr-HR" b="1" dirty="0"/>
              <a:t> infrastruktura obuhvaća:</a:t>
            </a:r>
            <a:endParaRPr lang="hr-HR" dirty="0"/>
          </a:p>
          <a:p>
            <a:r>
              <a:rPr lang="hr-HR" dirty="0"/>
              <a:t>a) </a:t>
            </a:r>
            <a:r>
              <a:rPr lang="hr-HR" b="1" dirty="0"/>
              <a:t>Infrastrukturu u funkciji valorizacije kulturne baštine destinacije</a:t>
            </a:r>
          </a:p>
          <a:p>
            <a:r>
              <a:rPr lang="hr-HR" dirty="0"/>
              <a:t>b) </a:t>
            </a:r>
            <a:r>
              <a:rPr lang="hr-HR" b="1" dirty="0"/>
              <a:t>Infrastrukturu u funkciji valorizacije prirodne baštine destinacije </a:t>
            </a:r>
          </a:p>
          <a:p>
            <a:endParaRPr lang="hr-HR" b="1" dirty="0"/>
          </a:p>
          <a:p>
            <a:r>
              <a:rPr lang="hr-HR" b="1" u="sng" dirty="0"/>
              <a:t>GRUPA AKTIVNOSTI 2.  </a:t>
            </a:r>
            <a:r>
              <a:rPr lang="hr-HR" dirty="0"/>
              <a:t> </a:t>
            </a:r>
          </a:p>
          <a:p>
            <a:r>
              <a:rPr lang="hr-HR" dirty="0"/>
              <a:t>Izgradnja, rekonstrukcija, obnova i/ili opremanje </a:t>
            </a:r>
            <a:r>
              <a:rPr lang="hr-HR" b="1" dirty="0"/>
              <a:t>infrastrukture  aktivnog turizma</a:t>
            </a:r>
            <a:r>
              <a:rPr lang="hr-HR" dirty="0"/>
              <a:t>:</a:t>
            </a:r>
          </a:p>
          <a:p>
            <a:endParaRPr lang="hr-HR" dirty="0"/>
          </a:p>
          <a:p>
            <a:r>
              <a:rPr lang="hr-HR" sz="1900" b="1" u="sng" dirty="0"/>
              <a:t>GRUPA AKTIVNOSTI 3. </a:t>
            </a:r>
            <a:r>
              <a:rPr lang="hr-HR" sz="1900" u="sng" dirty="0"/>
              <a:t> </a:t>
            </a:r>
          </a:p>
          <a:p>
            <a:r>
              <a:rPr lang="hr-HR" dirty="0"/>
              <a:t>Izgradnja, rekonstrukcija, obnova i/ili opremanje </a:t>
            </a:r>
            <a:r>
              <a:rPr lang="hr-HR" b="1" dirty="0"/>
              <a:t>infrastrukture u funkciji razvoja lječilišnog i wellness turizma</a:t>
            </a:r>
            <a:endParaRPr lang="hr-HR" dirty="0"/>
          </a:p>
          <a:p>
            <a:endParaRPr lang="hr-HR" dirty="0"/>
          </a:p>
        </p:txBody>
      </p:sp>
    </p:spTree>
    <p:extLst>
      <p:ext uri="{BB962C8B-B14F-4D97-AF65-F5344CB8AC3E}">
        <p14:creationId xmlns:p14="http://schemas.microsoft.com/office/powerpoint/2010/main" val="1070604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28887" y="361777"/>
            <a:ext cx="8562713" cy="4862870"/>
          </a:xfrm>
          <a:prstGeom prst="rect">
            <a:avLst/>
          </a:prstGeom>
          <a:noFill/>
        </p:spPr>
        <p:txBody>
          <a:bodyPr wrap="square" rtlCol="0">
            <a:spAutoFit/>
          </a:bodyPr>
          <a:lstStyle/>
          <a:p>
            <a:r>
              <a:rPr lang="hr-HR" sz="2000" b="1" u="sng" dirty="0"/>
              <a:t>Povezana ulaganja</a:t>
            </a:r>
          </a:p>
          <a:p>
            <a:r>
              <a:rPr lang="hr-HR" dirty="0"/>
              <a:t>Uz aktivnosti navedene u pojedinoj Grupi za koju se projekt prijavljuje, prihvatljive su i aktivnosti iz ostalih grupa, ukoliko se radi o povezanom ulaganju.</a:t>
            </a:r>
          </a:p>
          <a:p>
            <a:r>
              <a:rPr lang="hr-HR" dirty="0"/>
              <a:t>Povezano ulaganje je ulaganje u sklopu jednog projekta u kojem se prijavljuje više aktivnosti iz dvije ili više Grupa, a sve aktivnosti se odvijaju na jednoj ili više lokacija u sklopu jedne destinacije.</a:t>
            </a:r>
          </a:p>
          <a:p>
            <a:endParaRPr lang="hr-HR" dirty="0"/>
          </a:p>
          <a:p>
            <a:r>
              <a:rPr lang="hr-HR" sz="2000" b="1" u="sng" dirty="0"/>
              <a:t>Neprihvatljive aktivnosti projekta</a:t>
            </a:r>
            <a:endParaRPr lang="hr-HR" dirty="0"/>
          </a:p>
          <a:p>
            <a:r>
              <a:rPr lang="hr-HR" dirty="0">
                <a:sym typeface="Symbol" panose="05050102010706020507" pitchFamily="18" charset="2"/>
              </a:rPr>
              <a:t> </a:t>
            </a:r>
            <a:r>
              <a:rPr lang="hr-HR" dirty="0"/>
              <a:t>Izgradnja, dograđivanje i nadograđivanje u područjima 1. kategorije prema indeksu turističke razvijenosti 2020. (ITR), osim u iznimnim slučajevima, ukoliko ne dovodi do povećavanja kapaciteta objekta i broja gostiju, uz uvjet da je usmjereno na poboljšavanje kvalitete objekta, povećanje energetske učinkovitosti, povećanje udjela obnovljivih izvora energije i/ili ostvarivanje principa kružne ekonomije;</a:t>
            </a:r>
          </a:p>
          <a:p>
            <a:endParaRPr lang="hr-HR" dirty="0"/>
          </a:p>
          <a:p>
            <a:r>
              <a:rPr lang="hr-HR" dirty="0">
                <a:sym typeface="Symbol" panose="05050102010706020507" pitchFamily="18" charset="2"/>
              </a:rPr>
              <a:t> </a:t>
            </a:r>
            <a:r>
              <a:rPr lang="hr-HR" dirty="0"/>
              <a:t>Izgradnja, rekonstrukcija, obnova i opremanje biciklističkih staza s pratećom infrastrukturom koje su dio prometne mreže u funkciji mobilnosti građana.</a:t>
            </a:r>
          </a:p>
          <a:p>
            <a:endParaRPr lang="hr-HR" dirty="0"/>
          </a:p>
        </p:txBody>
      </p:sp>
    </p:spTree>
    <p:extLst>
      <p:ext uri="{BB962C8B-B14F-4D97-AF65-F5344CB8AC3E}">
        <p14:creationId xmlns:p14="http://schemas.microsoft.com/office/powerpoint/2010/main" val="7785547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pic>
        <p:nvPicPr>
          <p:cNvPr id="3" name="Slika 3">
            <a:extLst>
              <a:ext uri="{FF2B5EF4-FFF2-40B4-BE49-F238E27FC236}">
                <a16:creationId xmlns:a16="http://schemas.microsoft.com/office/drawing/2014/main" id="{02854B69-3717-4293-B45C-7CB04AF7EA9A}"/>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396333" y="5523253"/>
            <a:ext cx="1516856" cy="538123"/>
          </a:xfrm>
          <a:prstGeom prst="rect">
            <a:avLst/>
          </a:prstGeom>
        </p:spPr>
      </p:pic>
      <p:pic>
        <p:nvPicPr>
          <p:cNvPr id="4" name="Slika 1">
            <a:extLst>
              <a:ext uri="{FF2B5EF4-FFF2-40B4-BE49-F238E27FC236}">
                <a16:creationId xmlns:a16="http://schemas.microsoft.com/office/drawing/2014/main" id="{E57ED35F-65B4-415C-B24B-62A7C889EA8D}"/>
              </a:ext>
            </a:extLst>
          </p:cNvPr>
          <p:cNvPicPr/>
          <p:nvPr/>
        </p:nvPicPr>
        <p:blipFill>
          <a:blip r:embed="rId5">
            <a:extLst>
              <a:ext uri="{28A0092B-C50C-407E-A947-70E740481C1C}">
                <a14:useLocalDpi xmlns:a14="http://schemas.microsoft.com/office/drawing/2010/main" val="0"/>
              </a:ext>
            </a:extLst>
          </a:blip>
          <a:stretch>
            <a:fillRect/>
          </a:stretch>
        </p:blipFill>
        <p:spPr>
          <a:xfrm>
            <a:off x="4353739" y="5523253"/>
            <a:ext cx="1054060" cy="654725"/>
          </a:xfrm>
          <a:prstGeom prst="rect">
            <a:avLst/>
          </a:prstGeom>
        </p:spPr>
      </p:pic>
      <p:pic>
        <p:nvPicPr>
          <p:cNvPr id="5" name="Slika 2">
            <a:extLst>
              <a:ext uri="{FF2B5EF4-FFF2-40B4-BE49-F238E27FC236}">
                <a16:creationId xmlns:a16="http://schemas.microsoft.com/office/drawing/2014/main" id="{020F58D8-6071-4866-B7AF-BF94CAFE1E84}"/>
              </a:ext>
            </a:extLst>
          </p:cNvPr>
          <p:cNvPicPr>
            <a:picLocks/>
          </p:cNvPicPr>
          <p:nvPr/>
        </p:nvPicPr>
        <p:blipFill>
          <a:blip r:embed="rId6">
            <a:extLst>
              <a:ext uri="{28A0092B-C50C-407E-A947-70E740481C1C}">
                <a14:useLocalDpi xmlns:a14="http://schemas.microsoft.com/office/drawing/2010/main" val="0"/>
              </a:ext>
            </a:extLst>
          </a:blip>
          <a:stretch>
            <a:fillRect/>
          </a:stretch>
        </p:blipFill>
        <p:spPr>
          <a:xfrm>
            <a:off x="6992811" y="5523253"/>
            <a:ext cx="1774339" cy="512295"/>
          </a:xfrm>
          <a:prstGeom prst="rect">
            <a:avLst/>
          </a:prstGeom>
        </p:spPr>
      </p:pic>
      <p:sp>
        <p:nvSpPr>
          <p:cNvPr id="8" name="Pravokutnik 7">
            <a:extLst>
              <a:ext uri="{FF2B5EF4-FFF2-40B4-BE49-F238E27FC236}">
                <a16:creationId xmlns:a16="http://schemas.microsoft.com/office/drawing/2014/main" id="{3473DDE3-1B9B-43AD-87CC-204E07CB759F}"/>
              </a:ext>
            </a:extLst>
          </p:cNvPr>
          <p:cNvSpPr/>
          <p:nvPr/>
        </p:nvSpPr>
        <p:spPr>
          <a:xfrm>
            <a:off x="1091572" y="1881129"/>
            <a:ext cx="7980694" cy="2776209"/>
          </a:xfrm>
          <a:prstGeom prst="rect">
            <a:avLst/>
          </a:prstGeom>
        </p:spPr>
        <p:txBody>
          <a:bodyPr wrap="square">
            <a:spAutoFit/>
          </a:bodyPr>
          <a:lstStyle/>
          <a:p>
            <a:pPr marL="0" marR="0" lvl="0" indent="0" algn="ctr" defTabSz="371475" rtl="0" eaLnBrk="1" fontAlgn="auto" latinLnBrk="0" hangingPunct="1">
              <a:lnSpc>
                <a:spcPct val="100000"/>
              </a:lnSpc>
              <a:spcBef>
                <a:spcPts val="0"/>
              </a:spcBef>
              <a:spcAft>
                <a:spcPts val="0"/>
              </a:spcAft>
              <a:buClrTx/>
              <a:buSzTx/>
              <a:buFontTx/>
              <a:buNone/>
              <a:tabLst/>
              <a:defRPr/>
            </a:pPr>
            <a:r>
              <a:rPr kumimoji="0" lang="hr-HR" sz="4875"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Zahvaljujemo na pažnji!</a:t>
            </a:r>
          </a:p>
          <a:p>
            <a:pPr marL="0" marR="0" lvl="0" indent="0" algn="l" defTabSz="371475" rtl="0" eaLnBrk="1" fontAlgn="auto" latinLnBrk="0" hangingPunct="1">
              <a:lnSpc>
                <a:spcPct val="100000"/>
              </a:lnSpc>
              <a:spcBef>
                <a:spcPts val="0"/>
              </a:spcBef>
              <a:spcAft>
                <a:spcPts val="0"/>
              </a:spcAft>
              <a:buClrTx/>
              <a:buSzTx/>
              <a:buFontTx/>
              <a:buNone/>
              <a:tabLst/>
              <a:defRPr/>
            </a:pPr>
            <a:endPar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a:p>
            <a:pPr marL="0" marR="0" lvl="0" indent="0" algn="ctr" defTabSz="371475" rtl="0" eaLnBrk="1" fontAlgn="auto" latinLnBrk="0" hangingPunct="1">
              <a:lnSpc>
                <a:spcPct val="250000"/>
              </a:lnSpc>
              <a:spcBef>
                <a:spcPts val="0"/>
              </a:spcBef>
              <a:spcAft>
                <a:spcPts val="0"/>
              </a:spcAft>
              <a:buClrTx/>
              <a:buSzTx/>
              <a:buFontTx/>
              <a:buNone/>
              <a:tabLst/>
              <a:defRPr/>
            </a:pP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https://www.razvojnaagencijazagreb.hr/</a:t>
            </a:r>
          </a:p>
          <a:p>
            <a:pPr marL="0" marR="0" lvl="0" indent="0" algn="ctr" defTabSz="371475" rtl="0" eaLnBrk="1" fontAlgn="auto" latinLnBrk="0" hangingPunct="1">
              <a:lnSpc>
                <a:spcPct val="150000"/>
              </a:lnSpc>
              <a:spcBef>
                <a:spcPts val="0"/>
              </a:spcBef>
              <a:spcAft>
                <a:spcPts val="0"/>
              </a:spcAft>
              <a:buClrTx/>
              <a:buSzTx/>
              <a:buFontTx/>
              <a:buNone/>
              <a:tabLst/>
              <a:defRPr/>
            </a:pP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Prilaz Ivana Visina 1-3 / 10 000 Zagreb, Hrvatska</a:t>
            </a:r>
          </a:p>
          <a:p>
            <a:pPr marL="0" marR="0" lvl="0" indent="0" algn="ctr" defTabSz="371475" rtl="0" eaLnBrk="1" fontAlgn="auto" latinLnBrk="0" hangingPunct="1">
              <a:lnSpc>
                <a:spcPct val="150000"/>
              </a:lnSpc>
              <a:spcBef>
                <a:spcPts val="0"/>
              </a:spcBef>
              <a:spcAft>
                <a:spcPts val="0"/>
              </a:spcAft>
              <a:buClrTx/>
              <a:buSzTx/>
              <a:buFontTx/>
              <a:buNone/>
              <a:tabLst/>
              <a:defRPr/>
            </a:pP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Tel: +385 1 460 3482</a:t>
            </a:r>
          </a:p>
          <a:p>
            <a:pPr marL="0" marR="0" lvl="0" indent="0" algn="ctr" defTabSz="371475" rtl="0" eaLnBrk="1" fontAlgn="auto" latinLnBrk="0" hangingPunct="1">
              <a:lnSpc>
                <a:spcPct val="250000"/>
              </a:lnSpc>
              <a:spcBef>
                <a:spcPts val="0"/>
              </a:spcBef>
              <a:spcAft>
                <a:spcPts val="0"/>
              </a:spcAft>
              <a:buClrTx/>
              <a:buSzTx/>
              <a:buFontTx/>
              <a:buNone/>
              <a:tabLst/>
              <a:defRPr/>
            </a:pP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hlinkClick r:id="rId7">
                  <a:extLst>
                    <a:ext uri="{A12FA001-AC4F-418D-AE19-62706E023703}">
                      <ahyp:hlinkClr xmlns:ahyp="http://schemas.microsoft.com/office/drawing/2018/hyperlinkcolor" val="tx"/>
                    </a:ext>
                  </a:extLst>
                </a:hlinkClick>
              </a:rPr>
              <a:t>razvojna.agencija@zagreb.hr</a:t>
            </a: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 </a:t>
            </a:r>
            <a:endParaRPr kumimoji="0" lang="hr-HR" sz="1463"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6695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8" name="Naslov 1">
            <a:extLst>
              <a:ext uri="{FF2B5EF4-FFF2-40B4-BE49-F238E27FC236}">
                <a16:creationId xmlns:a16="http://schemas.microsoft.com/office/drawing/2014/main" id="{6D49F953-D660-4B98-8E32-60248C783BCF}"/>
              </a:ext>
            </a:extLst>
          </p:cNvPr>
          <p:cNvSpPr txBox="1">
            <a:spLocks/>
          </p:cNvSpPr>
          <p:nvPr/>
        </p:nvSpPr>
        <p:spPr>
          <a:xfrm>
            <a:off x="359225" y="-94663"/>
            <a:ext cx="8776386" cy="2405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hr-HR" sz="2400" b="1" dirty="0">
                <a:solidFill>
                  <a:srgbClr val="0070C0"/>
                </a:solidFill>
                <a:latin typeface="Arial Black" panose="020B0A04020102020204" pitchFamily="34" charset="0"/>
              </a:rPr>
              <a:t>2. Svrha (cilj) poziva</a:t>
            </a:r>
            <a:endParaRPr lang="hr-HR" sz="2400" b="1" i="1" dirty="0">
              <a:solidFill>
                <a:srgbClr val="0070C0"/>
              </a:solidFill>
              <a:latin typeface="Arial Black" panose="020B0A04020102020204" pitchFamily="34" charset="0"/>
            </a:endParaRPr>
          </a:p>
        </p:txBody>
      </p:sp>
      <p:sp>
        <p:nvSpPr>
          <p:cNvPr id="3" name="TextBox 2">
            <a:extLst>
              <a:ext uri="{FF2B5EF4-FFF2-40B4-BE49-F238E27FC236}">
                <a16:creationId xmlns:a16="http://schemas.microsoft.com/office/drawing/2014/main" id="{63902610-ED14-430D-8D7D-BD67D0069A5E}"/>
              </a:ext>
            </a:extLst>
          </p:cNvPr>
          <p:cNvSpPr txBox="1"/>
          <p:nvPr/>
        </p:nvSpPr>
        <p:spPr>
          <a:xfrm>
            <a:off x="359225" y="1596241"/>
            <a:ext cx="8108711" cy="4524315"/>
          </a:xfrm>
          <a:prstGeom prst="rect">
            <a:avLst/>
          </a:prstGeom>
          <a:noFill/>
        </p:spPr>
        <p:txBody>
          <a:bodyPr wrap="square" rtlCol="0">
            <a:spAutoFit/>
          </a:bodyPr>
          <a:lstStyle/>
          <a:p>
            <a:r>
              <a:rPr lang="hr-HR" dirty="0"/>
              <a:t>Cilj ovog poziva je razvoj i/ili prilagodba javne turističke infrastrukture u Republici Hrvatskoj koji mogu potaknuti:</a:t>
            </a:r>
          </a:p>
          <a:p>
            <a:r>
              <a:rPr lang="hr-HR" dirty="0"/>
              <a:t> </a:t>
            </a:r>
          </a:p>
          <a:p>
            <a:r>
              <a:rPr lang="hr-HR" b="1" dirty="0"/>
              <a:t>- </a:t>
            </a:r>
            <a:r>
              <a:rPr lang="hr-HR" dirty="0"/>
              <a:t>oporavak i otpornost turističkog sektora kroz javna ulaganja u povećanje atraktivnosti slabije razvijenih turističkih destinacija čime će se doprinijeti i smanjenju prekomjernog turizma u najrazvijenijim turističkim područjima te podizanje kvalitete destinacije i omogućavanje produžetka sezone, kao i „raspršivanja“ prevelike koncentracije turista,</a:t>
            </a:r>
          </a:p>
          <a:p>
            <a:endParaRPr lang="hr-HR" dirty="0"/>
          </a:p>
          <a:p>
            <a:r>
              <a:rPr lang="hr-HR" b="1" dirty="0"/>
              <a:t>- </a:t>
            </a:r>
            <a:r>
              <a:rPr lang="hr-HR" dirty="0"/>
              <a:t>poticanje održivih oblika turizma,</a:t>
            </a:r>
          </a:p>
          <a:p>
            <a:endParaRPr lang="hr-HR" dirty="0"/>
          </a:p>
          <a:p>
            <a:r>
              <a:rPr lang="hr-HR" b="1" dirty="0"/>
              <a:t>- </a:t>
            </a:r>
            <a:r>
              <a:rPr lang="hr-HR" dirty="0"/>
              <a:t>razvoj i/ili prilagodba javne turističke infrastrukture u skladu s EU standardima zaštite okoliša koja doprinosi i zelenoj tranziciji turističkih proizvoda.</a:t>
            </a:r>
          </a:p>
          <a:p>
            <a:r>
              <a:rPr lang="hr-HR" dirty="0"/>
              <a:t> </a:t>
            </a:r>
          </a:p>
          <a:p>
            <a:endParaRPr lang="hr-HR" dirty="0"/>
          </a:p>
          <a:p>
            <a:endParaRPr lang="hr-HR" dirty="0"/>
          </a:p>
        </p:txBody>
      </p:sp>
    </p:spTree>
    <p:extLst>
      <p:ext uri="{BB962C8B-B14F-4D97-AF65-F5344CB8AC3E}">
        <p14:creationId xmlns:p14="http://schemas.microsoft.com/office/powerpoint/2010/main" val="1169590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92385" y="1305652"/>
            <a:ext cx="8743426" cy="2862322"/>
          </a:xfrm>
          <a:prstGeom prst="rect">
            <a:avLst/>
          </a:prstGeom>
          <a:noFill/>
        </p:spPr>
        <p:txBody>
          <a:bodyPr wrap="square" rtlCol="0">
            <a:spAutoFit/>
          </a:bodyPr>
          <a:lstStyle/>
          <a:p>
            <a:r>
              <a:rPr lang="hr-HR" dirty="0"/>
              <a:t>Podrškom ulaganjima u zelenu i digitalnu tranziciju te unaprjeđenje javne turističke infrastrukture planira se potaknuti održivi razvoj turizma tijekom cijele godine, povećati raznovrsnost turističke ponude na manje razvijenim turističkim odredištima, smanjiti prekomjerni turizam u najrazvijenijim turističkim područjima te potaknuti gospodarski oporavak i zapošljavanje lokalnog stanovništva, što će pozitivno utjecati na smanjenje regionalnih neujednačenosti te demografsku revitalizaciju.</a:t>
            </a:r>
          </a:p>
          <a:p>
            <a:r>
              <a:rPr lang="hr-HR" dirty="0"/>
              <a:t> </a:t>
            </a:r>
          </a:p>
          <a:p>
            <a:r>
              <a:rPr lang="hr-HR" dirty="0"/>
              <a:t>Za potrebe praćenja postignuća projekta, prijavitelj je obvezan na razini projektnog prijedloga navesti konkretne vrijednosti </a:t>
            </a:r>
            <a:r>
              <a:rPr lang="hr-HR" b="1" dirty="0"/>
              <a:t>pokazatelja,</a:t>
            </a:r>
            <a:r>
              <a:rPr lang="hr-HR" b="1" i="1" dirty="0"/>
              <a:t> </a:t>
            </a:r>
            <a:r>
              <a:rPr lang="hr-HR" dirty="0"/>
              <a:t>koje će ostvariti provedbom projekta.</a:t>
            </a:r>
          </a:p>
          <a:p>
            <a:endParaRPr lang="hr-HR" dirty="0"/>
          </a:p>
        </p:txBody>
      </p:sp>
    </p:spTree>
    <p:extLst>
      <p:ext uri="{BB962C8B-B14F-4D97-AF65-F5344CB8AC3E}">
        <p14:creationId xmlns:p14="http://schemas.microsoft.com/office/powerpoint/2010/main" val="341070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8" name="Naslov 1">
            <a:extLst>
              <a:ext uri="{FF2B5EF4-FFF2-40B4-BE49-F238E27FC236}">
                <a16:creationId xmlns:a16="http://schemas.microsoft.com/office/drawing/2014/main" id="{6D49F953-D660-4B98-8E32-60248C783BCF}"/>
              </a:ext>
            </a:extLst>
          </p:cNvPr>
          <p:cNvSpPr txBox="1">
            <a:spLocks/>
          </p:cNvSpPr>
          <p:nvPr/>
        </p:nvSpPr>
        <p:spPr>
          <a:xfrm>
            <a:off x="359225" y="-94663"/>
            <a:ext cx="8776386" cy="2405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hr-HR" sz="2400" b="1" i="1" dirty="0">
              <a:solidFill>
                <a:srgbClr val="0070C0"/>
              </a:solidFill>
              <a:latin typeface="Arial Black" panose="020B0A04020102020204" pitchFamily="34" charset="0"/>
            </a:endParaRPr>
          </a:p>
        </p:txBody>
      </p:sp>
      <p:graphicFrame>
        <p:nvGraphicFramePr>
          <p:cNvPr id="6" name="Tablica 5">
            <a:extLst>
              <a:ext uri="{FF2B5EF4-FFF2-40B4-BE49-F238E27FC236}">
                <a16:creationId xmlns:a16="http://schemas.microsoft.com/office/drawing/2014/main" id="{7F1864EB-36A2-489F-A6A9-E04F31CD1411}"/>
              </a:ext>
            </a:extLst>
          </p:cNvPr>
          <p:cNvGraphicFramePr>
            <a:graphicFrameLocks noGrp="1"/>
          </p:cNvGraphicFramePr>
          <p:nvPr>
            <p:extLst>
              <p:ext uri="{D42A27DB-BD31-4B8C-83A1-F6EECF244321}">
                <p14:modId xmlns:p14="http://schemas.microsoft.com/office/powerpoint/2010/main" val="1580977628"/>
              </p:ext>
            </p:extLst>
          </p:nvPr>
        </p:nvGraphicFramePr>
        <p:xfrm>
          <a:off x="1397000" y="1359726"/>
          <a:ext cx="7023100" cy="3503073"/>
        </p:xfrm>
        <a:graphic>
          <a:graphicData uri="http://schemas.openxmlformats.org/drawingml/2006/table">
            <a:tbl>
              <a:tblPr firstRow="1" firstCol="1" bandRow="1"/>
              <a:tblGrid>
                <a:gridCol w="2526761">
                  <a:extLst>
                    <a:ext uri="{9D8B030D-6E8A-4147-A177-3AD203B41FA5}">
                      <a16:colId xmlns:a16="http://schemas.microsoft.com/office/drawing/2014/main" val="367388975"/>
                    </a:ext>
                  </a:extLst>
                </a:gridCol>
                <a:gridCol w="1205071">
                  <a:extLst>
                    <a:ext uri="{9D8B030D-6E8A-4147-A177-3AD203B41FA5}">
                      <a16:colId xmlns:a16="http://schemas.microsoft.com/office/drawing/2014/main" val="3654819941"/>
                    </a:ext>
                  </a:extLst>
                </a:gridCol>
                <a:gridCol w="3291268">
                  <a:extLst>
                    <a:ext uri="{9D8B030D-6E8A-4147-A177-3AD203B41FA5}">
                      <a16:colId xmlns:a16="http://schemas.microsoft.com/office/drawing/2014/main" val="920014607"/>
                    </a:ext>
                  </a:extLst>
                </a:gridCol>
              </a:tblGrid>
              <a:tr h="1379060">
                <a:tc>
                  <a:txBody>
                    <a:bodyPr/>
                    <a:lstStyle/>
                    <a:p>
                      <a:pPr algn="ctr">
                        <a:lnSpc>
                          <a:spcPct val="107000"/>
                        </a:lnSpc>
                        <a:spcAft>
                          <a:spcPts val="0"/>
                        </a:spcAft>
                      </a:pPr>
                      <a:r>
                        <a:rPr lang="hr-HR" sz="1200" b="1">
                          <a:effectLst/>
                          <a:latin typeface="Times New Roman" panose="02020603050405020304" pitchFamily="18" charset="0"/>
                          <a:ea typeface="Times New Roman" panose="02020603050405020304" pitchFamily="18" charset="0"/>
                          <a:cs typeface="Times New Roman" panose="02020603050405020304" pitchFamily="18" charset="0"/>
                        </a:rPr>
                        <a:t>Pokazatelj</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r-HR" sz="1200" b="1">
                          <a:effectLst/>
                          <a:latin typeface="Times New Roman" panose="02020603050405020304" pitchFamily="18" charset="0"/>
                          <a:ea typeface="Times New Roman" panose="02020603050405020304" pitchFamily="18" charset="0"/>
                          <a:cs typeface="Times New Roman" panose="02020603050405020304" pitchFamily="18" charset="0"/>
                        </a:rPr>
                        <a:t>Jedinica mjere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r-HR" sz="1200" b="1">
                          <a:effectLst/>
                          <a:latin typeface="Times New Roman" panose="02020603050405020304" pitchFamily="18" charset="0"/>
                          <a:ea typeface="Times New Roman" panose="02020603050405020304" pitchFamily="18" charset="0"/>
                          <a:cs typeface="Times New Roman" panose="02020603050405020304" pitchFamily="18" charset="0"/>
                        </a:rPr>
                        <a:t>Opis i izvor provjere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4306323"/>
                  </a:ext>
                </a:extLst>
              </a:tr>
              <a:tr h="0">
                <a:tc>
                  <a:txBody>
                    <a:bodyPr/>
                    <a:lstStyle/>
                    <a:p>
                      <a:pPr>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Naziv pokazatelja Poziva</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r-H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r-H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2796629"/>
                  </a:ext>
                </a:extLst>
              </a:tr>
              <a:tr h="0">
                <a:tc>
                  <a:txBody>
                    <a:bodyPr/>
                    <a:lstStyle/>
                    <a:p>
                      <a:pPr algn="just">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Iznos sredstava za tranziciju postojeće javne turističke infrastrukture i razvoj javne turističke infrastrukture izvan glavnih turističkih i obalnih područja</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HRK</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Ukupni iznos sredstava prihvatljivih troškova za projekte koji se odvijaju u JLS s ITR 2,3,4</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IZVOR PROVJERE: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Prijavni obrazac/zahtjev za nadoknadom sredstava</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000401"/>
                  </a:ext>
                </a:extLst>
              </a:tr>
              <a:tr h="0">
                <a:tc>
                  <a:txBody>
                    <a:bodyPr/>
                    <a:lstStyle/>
                    <a:p>
                      <a:pPr algn="just">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Iznos sredstava za tranziciju postojeće javne turističke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infrastrukture i razvoj javne turističke infrastrukture u</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glavnim turističkim i obalnih područja</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r-HR" sz="1200">
                          <a:effectLst/>
                          <a:latin typeface="Times New Roman" panose="02020603050405020304" pitchFamily="18" charset="0"/>
                          <a:ea typeface="Times New Roman" panose="02020603050405020304" pitchFamily="18" charset="0"/>
                          <a:cs typeface="Times New Roman" panose="02020603050405020304" pitchFamily="18" charset="0"/>
                        </a:rPr>
                        <a:t>HRK</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hr-HR" sz="1200" dirty="0">
                          <a:effectLst/>
                          <a:latin typeface="Times New Roman" panose="02020603050405020304" pitchFamily="18" charset="0"/>
                          <a:ea typeface="Times New Roman" panose="02020603050405020304" pitchFamily="18" charset="0"/>
                          <a:cs typeface="Times New Roman" panose="02020603050405020304" pitchFamily="18" charset="0"/>
                        </a:rPr>
                        <a:t>Ukupni iznos sredstava prihvatljivih troškova za projekte koji se odvijaju u JLS s ITR 1</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hr-HR"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hr-HR" sz="1200" dirty="0">
                          <a:effectLst/>
                          <a:latin typeface="Times New Roman" panose="02020603050405020304" pitchFamily="18" charset="0"/>
                          <a:ea typeface="Times New Roman" panose="02020603050405020304" pitchFamily="18" charset="0"/>
                          <a:cs typeface="Times New Roman" panose="02020603050405020304" pitchFamily="18" charset="0"/>
                        </a:rPr>
                        <a:t>IZVOR PROVJERE:</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hr-HR" sz="1200" dirty="0">
                          <a:effectLst/>
                          <a:latin typeface="Times New Roman" panose="02020603050405020304" pitchFamily="18" charset="0"/>
                          <a:ea typeface="Times New Roman" panose="02020603050405020304" pitchFamily="18" charset="0"/>
                          <a:cs typeface="Times New Roman" panose="02020603050405020304" pitchFamily="18" charset="0"/>
                        </a:rPr>
                        <a:t>Prijavni obrazac/zahtjev za nadoknadom sredstava</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1333942"/>
                  </a:ext>
                </a:extLst>
              </a:tr>
            </a:tbl>
          </a:graphicData>
        </a:graphic>
      </p:graphicFrame>
    </p:spTree>
    <p:extLst>
      <p:ext uri="{BB962C8B-B14F-4D97-AF65-F5344CB8AC3E}">
        <p14:creationId xmlns:p14="http://schemas.microsoft.com/office/powerpoint/2010/main" val="1708355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4"/>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5">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6">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7">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733687" y="722054"/>
            <a:ext cx="8743426" cy="1754326"/>
          </a:xfrm>
          <a:prstGeom prst="rect">
            <a:avLst/>
          </a:prstGeom>
          <a:noFill/>
        </p:spPr>
        <p:txBody>
          <a:bodyPr wrap="square" rtlCol="0">
            <a:spAutoFit/>
          </a:bodyPr>
          <a:lstStyle/>
          <a:p>
            <a:endParaRPr lang="hr-HR" b="1" dirty="0">
              <a:solidFill>
                <a:srgbClr val="0070C0"/>
              </a:solidFill>
            </a:endParaRPr>
          </a:p>
          <a:p>
            <a:endParaRPr lang="hr-HR" b="1" dirty="0"/>
          </a:p>
          <a:p>
            <a:endParaRPr lang="hr-HR" b="1" dirty="0"/>
          </a:p>
          <a:p>
            <a:endParaRPr lang="hr-HR" b="1" dirty="0"/>
          </a:p>
          <a:p>
            <a:endParaRPr lang="hr-HR" b="1" dirty="0"/>
          </a:p>
          <a:p>
            <a:endParaRPr lang="hr-HR" b="1" dirty="0"/>
          </a:p>
        </p:txBody>
      </p:sp>
      <p:graphicFrame>
        <p:nvGraphicFramePr>
          <p:cNvPr id="3" name="Objekt 2">
            <a:extLst>
              <a:ext uri="{FF2B5EF4-FFF2-40B4-BE49-F238E27FC236}">
                <a16:creationId xmlns:a16="http://schemas.microsoft.com/office/drawing/2014/main" id="{E1E8B8F7-108E-4EDB-A44F-C345C094B204}"/>
              </a:ext>
            </a:extLst>
          </p:cNvPr>
          <p:cNvGraphicFramePr>
            <a:graphicFrameLocks noChangeAspect="1"/>
          </p:cNvGraphicFramePr>
          <p:nvPr>
            <p:extLst>
              <p:ext uri="{D42A27DB-BD31-4B8C-83A1-F6EECF244321}">
                <p14:modId xmlns:p14="http://schemas.microsoft.com/office/powerpoint/2010/main" val="2596090873"/>
              </p:ext>
            </p:extLst>
          </p:nvPr>
        </p:nvGraphicFramePr>
        <p:xfrm>
          <a:off x="1371600" y="1207661"/>
          <a:ext cx="7800713" cy="3504040"/>
        </p:xfrm>
        <a:graphic>
          <a:graphicData uri="http://schemas.openxmlformats.org/presentationml/2006/ole">
            <mc:AlternateContent xmlns:mc="http://schemas.openxmlformats.org/markup-compatibility/2006">
              <mc:Choice xmlns:v="urn:schemas-microsoft-com:vml" Requires="v">
                <p:oleObj spid="_x0000_s7223" name="Document" r:id="rId8" imgW="5717562" imgH="2568124" progId="Word.Document.12">
                  <p:embed/>
                </p:oleObj>
              </mc:Choice>
              <mc:Fallback>
                <p:oleObj name="Document" r:id="rId8" imgW="5717562" imgH="2568124" progId="Word.Document.12">
                  <p:embed/>
                  <p:pic>
                    <p:nvPicPr>
                      <p:cNvPr id="0" name=""/>
                      <p:cNvPicPr/>
                      <p:nvPr/>
                    </p:nvPicPr>
                    <p:blipFill>
                      <a:blip r:embed="rId9"/>
                      <a:stretch>
                        <a:fillRect/>
                      </a:stretch>
                    </p:blipFill>
                    <p:spPr>
                      <a:xfrm>
                        <a:off x="1371600" y="1207661"/>
                        <a:ext cx="7800713" cy="3504040"/>
                      </a:xfrm>
                      <a:prstGeom prst="rect">
                        <a:avLst/>
                      </a:prstGeom>
                    </p:spPr>
                  </p:pic>
                </p:oleObj>
              </mc:Fallback>
            </mc:AlternateContent>
          </a:graphicData>
        </a:graphic>
      </p:graphicFrame>
    </p:spTree>
    <p:extLst>
      <p:ext uri="{BB962C8B-B14F-4D97-AF65-F5344CB8AC3E}">
        <p14:creationId xmlns:p14="http://schemas.microsoft.com/office/powerpoint/2010/main" val="4159500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92385" y="609365"/>
            <a:ext cx="8743426" cy="5262979"/>
          </a:xfrm>
          <a:prstGeom prst="rect">
            <a:avLst/>
          </a:prstGeom>
          <a:noFill/>
        </p:spPr>
        <p:txBody>
          <a:bodyPr wrap="square" rtlCol="0">
            <a:spAutoFit/>
          </a:bodyPr>
          <a:lstStyle/>
          <a:p>
            <a:endParaRPr lang="hr-HR" sz="2400" b="1" dirty="0">
              <a:solidFill>
                <a:srgbClr val="0070C0"/>
              </a:solidFill>
            </a:endParaRPr>
          </a:p>
          <a:p>
            <a:r>
              <a:rPr lang="hr-HR" dirty="0"/>
              <a:t>Bespovratna sredstva dodjeljivat će se putem otvorenog postupka dodjele u modalitetu privremenog  poziva.</a:t>
            </a:r>
          </a:p>
          <a:p>
            <a:endParaRPr lang="hr-HR" dirty="0"/>
          </a:p>
          <a:p>
            <a:r>
              <a:rPr lang="hr-HR" dirty="0"/>
              <a:t>Ukupan raspoloživ iznos bespovratnih sredstava za dodjelu u okviru ovog Poziva je 930.000.000,00 HRK,  a osiguran je u Državnom proračunu RH na aktivnosti A916035 iz Fonda za oporavak i otpornost.</a:t>
            </a:r>
          </a:p>
          <a:p>
            <a:r>
              <a:rPr lang="hr-HR" dirty="0"/>
              <a:t> </a:t>
            </a:r>
          </a:p>
          <a:p>
            <a:r>
              <a:rPr lang="hr-HR" dirty="0"/>
              <a:t>Sredstva koja će se dodijeliti projektima u glavnim turističkim i obalnim područjima, prema indeksu turističke razvijenosti 2020. (prva kategorija ITR-a), mogu biti namijenjena ulaganjima u unaprjeđenje postojeće turističke infrastrukture, i to u najvišem iznosu do 223.200.000,00 HRK.</a:t>
            </a:r>
          </a:p>
          <a:p>
            <a:r>
              <a:rPr lang="hr-HR" dirty="0"/>
              <a:t> </a:t>
            </a:r>
          </a:p>
          <a:p>
            <a:r>
              <a:rPr lang="hr-HR" dirty="0"/>
              <a:t>Zadržava se pravo ne dodijeliti sva raspoloživa sredstva u okviru ovog Poziva.</a:t>
            </a:r>
          </a:p>
          <a:p>
            <a:endParaRPr lang="hr-HR" dirty="0"/>
          </a:p>
          <a:p>
            <a:endParaRPr lang="hr-HR" sz="2400"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903765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92385" y="667203"/>
            <a:ext cx="8743426" cy="6001643"/>
          </a:xfrm>
          <a:prstGeom prst="rect">
            <a:avLst/>
          </a:prstGeom>
          <a:noFill/>
        </p:spPr>
        <p:txBody>
          <a:bodyPr wrap="square" rtlCol="0">
            <a:spAutoFit/>
          </a:bodyPr>
          <a:lstStyle/>
          <a:p>
            <a:r>
              <a:rPr lang="hr-HR" b="1" dirty="0"/>
              <a:t>Grupa 1. </a:t>
            </a:r>
            <a:r>
              <a:rPr lang="hr-HR" b="1" dirty="0" err="1"/>
              <a:t>Posjetiteljska</a:t>
            </a:r>
            <a:r>
              <a:rPr lang="hr-HR" b="1" dirty="0"/>
              <a:t> infrastruktura</a:t>
            </a:r>
            <a:endParaRPr lang="hr-HR" dirty="0"/>
          </a:p>
          <a:p>
            <a:r>
              <a:rPr lang="hr-HR" dirty="0"/>
              <a:t> </a:t>
            </a:r>
          </a:p>
          <a:p>
            <a:r>
              <a:rPr lang="hr-HR" dirty="0"/>
              <a:t>Ukupno  raspoloživi iznos bespovratnih sredstava za dodjelu u okviru ove grupe iznosi 185.000.000,00 HRK.</a:t>
            </a:r>
          </a:p>
          <a:p>
            <a:endParaRPr lang="hr-HR" dirty="0"/>
          </a:p>
          <a:p>
            <a:r>
              <a:rPr lang="hr-HR" dirty="0"/>
              <a:t>Iznos sufinanciranja je 100% prihvatljivih troškova za projekte koji ne sadrže državnu potporu, dok je za ulaganja u projekte koji sadrže državnu potporu intenzitet u skladu s pravilima za dodjelu državnih potpora sukladno Programu dodjele državnih potpora za ulaganja u sektoru turizma (u daljnjem tekstu: Program dodjele potpora) kojeg je donijelo Ministarstvo turizma i sporta.</a:t>
            </a:r>
          </a:p>
          <a:p>
            <a:endParaRPr lang="hr-HR" dirty="0"/>
          </a:p>
          <a:p>
            <a:r>
              <a:rPr lang="hr-HR" dirty="0"/>
              <a:t>Najniži, odnosno najviši iznos bespovratnih sredstava </a:t>
            </a:r>
            <a:r>
              <a:rPr lang="hr-HR" dirty="0" err="1"/>
              <a:t>ko</a:t>
            </a:r>
            <a:r>
              <a:rPr lang="hr-HR" dirty="0"/>
              <a:t> </a:t>
            </a:r>
            <a:r>
              <a:rPr lang="hr-HR" dirty="0" err="1"/>
              <a:t>ji</a:t>
            </a:r>
            <a:r>
              <a:rPr lang="hr-HR" dirty="0"/>
              <a:t> se može dodijeliti pojedinom projektu iznosi:  </a:t>
            </a:r>
          </a:p>
          <a:p>
            <a:endParaRPr lang="hr-HR" dirty="0"/>
          </a:p>
          <a:p>
            <a:r>
              <a:rPr lang="hr-HR" dirty="0"/>
              <a:t>- najniži iznos 8.000.000,00 HRK</a:t>
            </a:r>
          </a:p>
          <a:p>
            <a:r>
              <a:rPr lang="hr-HR" dirty="0"/>
              <a:t>- najviši iznos 40.000.000,00 HRK</a:t>
            </a:r>
          </a:p>
          <a:p>
            <a:endParaRPr lang="hr-HR" dirty="0"/>
          </a:p>
          <a:p>
            <a:endParaRPr lang="hr-HR" dirty="0"/>
          </a:p>
          <a:p>
            <a:endParaRPr lang="hr-HR" sz="2400"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1889865456"/>
      </p:ext>
    </p:extLst>
  </p:cSld>
  <p:clrMapOvr>
    <a:masterClrMapping/>
  </p:clrMapOvr>
</p:sld>
</file>

<file path=ppt/theme/theme1.xml><?xml version="1.0" encoding="utf-8"?>
<a:theme xmlns:a="http://schemas.openxmlformats.org/drawingml/2006/main" name="Tema sustava Office">
  <a:themeElements>
    <a:clrScheme name="Tema sustava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sustav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sustava Office">
  <a:themeElements>
    <a:clrScheme name="Tema sustava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sustav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sustava Office">
  <a:themeElements>
    <a:clrScheme name="Tema sustava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sustav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3939</TotalTime>
  <Words>4601</Words>
  <Application>Microsoft Office PowerPoint</Application>
  <PresentationFormat>A4 (210x297 mm)</PresentationFormat>
  <Paragraphs>353</Paragraphs>
  <Slides>37</Slides>
  <Notes>1</Notes>
  <HiddenSlides>0</HiddenSlides>
  <MMClips>0</MMClips>
  <ScaleCrop>false</ScaleCrop>
  <HeadingPairs>
    <vt:vector size="8" baseType="variant">
      <vt:variant>
        <vt:lpstr>Korišteni fontovi</vt:lpstr>
      </vt:variant>
      <vt:variant>
        <vt:i4>5</vt:i4>
      </vt:variant>
      <vt:variant>
        <vt:lpstr>Tema</vt:lpstr>
      </vt:variant>
      <vt:variant>
        <vt:i4>3</vt:i4>
      </vt:variant>
      <vt:variant>
        <vt:lpstr>Uloženi OLE poslužitelji</vt:lpstr>
      </vt:variant>
      <vt:variant>
        <vt:i4>1</vt:i4>
      </vt:variant>
      <vt:variant>
        <vt:lpstr>Naslovi slajdova</vt:lpstr>
      </vt:variant>
      <vt:variant>
        <vt:i4>37</vt:i4>
      </vt:variant>
    </vt:vector>
  </HeadingPairs>
  <TitlesOfParts>
    <vt:vector size="46" baseType="lpstr">
      <vt:lpstr>Arial</vt:lpstr>
      <vt:lpstr>Arial Black</vt:lpstr>
      <vt:lpstr>Calibri</vt:lpstr>
      <vt:lpstr>Calibri Light</vt:lpstr>
      <vt:lpstr>Times New Roman</vt:lpstr>
      <vt:lpstr>Tema sustava Office</vt:lpstr>
      <vt:lpstr>1_Tema sustava Office</vt:lpstr>
      <vt:lpstr>2_Tema sustava Office</vt:lpstr>
      <vt:lpstr>Document</vt:lpstr>
      <vt:lpstr>Poziv na dodjelu bespovratnih sredstava C1.6. R1-I1 Regionalna diversifikacija i specijalizacija hrvatskog turizma kroz ulaganja u razvoj turističkih proizvoda visoke dodane vrijednosti</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VELIKI  NASLOV PREZENTACIJE</dc:title>
  <dc:creator>Natalija Vuger</dc:creator>
  <cp:lastModifiedBy>Tomislav Gojčeta</cp:lastModifiedBy>
  <cp:revision>111</cp:revision>
  <dcterms:created xsi:type="dcterms:W3CDTF">2019-11-13T10:03:54Z</dcterms:created>
  <dcterms:modified xsi:type="dcterms:W3CDTF">2022-10-26T08:49:38Z</dcterms:modified>
</cp:coreProperties>
</file>